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handoutMasterIdLst>
    <p:handoutMasterId r:id="rId16"/>
  </p:handoutMasterIdLst>
  <p:sldIdLst>
    <p:sldId id="394" r:id="rId2"/>
    <p:sldId id="392" r:id="rId3"/>
    <p:sldId id="366" r:id="rId4"/>
    <p:sldId id="363" r:id="rId5"/>
    <p:sldId id="367" r:id="rId6"/>
    <p:sldId id="371" r:id="rId7"/>
    <p:sldId id="372" r:id="rId8"/>
    <p:sldId id="373" r:id="rId9"/>
    <p:sldId id="374" r:id="rId10"/>
    <p:sldId id="285" r:id="rId11"/>
    <p:sldId id="380" r:id="rId12"/>
    <p:sldId id="381" r:id="rId13"/>
    <p:sldId id="382"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33" autoAdjust="0"/>
    <p:restoredTop sz="96220" autoAdjust="0"/>
  </p:normalViewPr>
  <p:slideViewPr>
    <p:cSldViewPr>
      <p:cViewPr varScale="1">
        <p:scale>
          <a:sx n="102" d="100"/>
          <a:sy n="102" d="100"/>
        </p:scale>
        <p:origin x="121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52" d="100"/>
          <a:sy n="52" d="100"/>
        </p:scale>
        <p:origin x="-280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dirty="0"/>
              <a:t>5-27-18 PM</a:t>
            </a: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B287F88-45EE-45D4-9D26-9D128B87E34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B8CA9B9B-8411-4300-AFCC-6B36FF3CDDB1}" type="datetimeFigureOut">
              <a:rPr lang="en-US" smtClean="0"/>
              <a:t>2/4/2020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60DC36-8EFA-4378-9855-E019C55AC4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14895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60DC36-8EFA-4378-9855-E019C55AC4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6791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60DC36-8EFA-4378-9855-E019C55AC4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66513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60DC36-8EFA-4378-9855-E019C55AC4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0962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60DC36-8EFA-4378-9855-E019C55AC4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2289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82662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exact wording the LXX used to translate God’s identification of himself to Israel</a:t>
            </a:r>
          </a:p>
          <a:p>
            <a:r>
              <a:rPr lang="en-US" sz="1200" b="0" i="0" u="none" strike="noStrike" kern="1200" baseline="0" dirty="0">
                <a:solidFill>
                  <a:schemeClr val="tx1"/>
                </a:solidFill>
                <a:latin typeface="+mn-lt"/>
                <a:ea typeface="+mn-ea"/>
                <a:cs typeface="+mn-cs"/>
              </a:rPr>
              <a:t>(Exod. 3:14) and Jesus used with the same sense to the Jews (John 8:58).</a:t>
            </a:r>
            <a:endParaRPr lang="en-US" dirty="0"/>
          </a:p>
          <a:p>
            <a:endParaRPr lang="en-US" dirty="0"/>
          </a:p>
          <a:p>
            <a:r>
              <a:rPr lang="en-US" dirty="0"/>
              <a:t>Do not be afraid: so often said by Jesus.</a:t>
            </a:r>
          </a:p>
        </p:txBody>
      </p:sp>
    </p:spTree>
    <p:extLst>
      <p:ext uri="{BB962C8B-B14F-4D97-AF65-F5344CB8AC3E}">
        <p14:creationId xmlns:p14="http://schemas.microsoft.com/office/powerpoint/2010/main" val="2276639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Matthew 17:20 - when Jesus rebuked the “littleness” of their faith after not being able to drive out the demon.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Greek word for “command” most often used in Acts re: judicial or executive commands.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Tree>
    <p:extLst>
      <p:ext uri="{BB962C8B-B14F-4D97-AF65-F5344CB8AC3E}">
        <p14:creationId xmlns:p14="http://schemas.microsoft.com/office/powerpoint/2010/main" val="780989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r>
              <a:rPr lang="en-US" dirty="0"/>
              <a:t>Note how “walk” in the book of Ephesians is about the evidence of the change in our lives in response to the will of God. </a:t>
            </a:r>
          </a:p>
        </p:txBody>
      </p:sp>
    </p:spTree>
    <p:extLst>
      <p:ext uri="{BB962C8B-B14F-4D97-AF65-F5344CB8AC3E}">
        <p14:creationId xmlns:p14="http://schemas.microsoft.com/office/powerpoint/2010/main" val="4108484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r>
              <a:rPr lang="en-US" dirty="0"/>
              <a:t>Note how “walk” in the book of Ephesians is about the evidence of the change in our lives in response to the will of God. </a:t>
            </a:r>
          </a:p>
          <a:p>
            <a:r>
              <a:rPr lang="en-US" dirty="0"/>
              <a:t>“Fixing” - to turn the eyes away from other things and fix them on something Heb 12:2</a:t>
            </a:r>
          </a:p>
          <a:p>
            <a:r>
              <a:rPr lang="en-US" dirty="0"/>
              <a:t>(Thayer’s) Vines, “to look away from one thing so as to see another”. </a:t>
            </a:r>
          </a:p>
          <a:p>
            <a:endParaRPr lang="en-US" dirty="0"/>
          </a:p>
        </p:txBody>
      </p:sp>
    </p:spTree>
    <p:extLst>
      <p:ext uri="{BB962C8B-B14F-4D97-AF65-F5344CB8AC3E}">
        <p14:creationId xmlns:p14="http://schemas.microsoft.com/office/powerpoint/2010/main" val="2331678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r>
              <a:rPr lang="en-US" dirty="0"/>
              <a:t>Peter was divided between what?</a:t>
            </a:r>
          </a:p>
        </p:txBody>
      </p:sp>
    </p:spTree>
    <p:extLst>
      <p:ext uri="{BB962C8B-B14F-4D97-AF65-F5344CB8AC3E}">
        <p14:creationId xmlns:p14="http://schemas.microsoft.com/office/powerpoint/2010/main" val="2053236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54373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52880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F864C-44C4-4000-952D-01F31BFB3FD3}"/>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21392E06-C914-467E-9D4F-BD763EDA2DD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1FBEFBAF-82E9-49AD-B2CF-7D154E024431}"/>
              </a:ext>
            </a:extLst>
          </p:cNvPr>
          <p:cNvSpPr>
            <a:spLocks noGrp="1"/>
          </p:cNvSpPr>
          <p:nvPr>
            <p:ph type="dt" sz="half" idx="10"/>
          </p:nvPr>
        </p:nvSpPr>
        <p:spPr/>
        <p:txBody>
          <a:bodyPr/>
          <a:lstStyle/>
          <a:p>
            <a:fld id="{40DA1498-92C7-4E4B-8045-C9195F453964}" type="datetimeFigureOut">
              <a:rPr lang="en-US" smtClean="0"/>
              <a:t>2/4/2020</a:t>
            </a:fld>
            <a:endParaRPr lang="en-US" dirty="0"/>
          </a:p>
        </p:txBody>
      </p:sp>
      <p:sp>
        <p:nvSpPr>
          <p:cNvPr id="5" name="Footer Placeholder 4">
            <a:extLst>
              <a:ext uri="{FF2B5EF4-FFF2-40B4-BE49-F238E27FC236}">
                <a16:creationId xmlns:a16="http://schemas.microsoft.com/office/drawing/2014/main" id="{5AD8006A-94B1-44F7-972D-56767EDE3C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5E7BFAB-D84B-45E1-A0BD-2516AC14F8AC}"/>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2745742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7B869-BFB2-4C20-8AB1-46704BB3D1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F007DB-4F12-4428-9C48-5120DF0704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FFA8DA-0E31-4CA6-BBFC-2467AAD1D30B}"/>
              </a:ext>
            </a:extLst>
          </p:cNvPr>
          <p:cNvSpPr>
            <a:spLocks noGrp="1"/>
          </p:cNvSpPr>
          <p:nvPr>
            <p:ph type="dt" sz="half" idx="10"/>
          </p:nvPr>
        </p:nvSpPr>
        <p:spPr/>
        <p:txBody>
          <a:bodyPr/>
          <a:lstStyle/>
          <a:p>
            <a:fld id="{40DA1498-92C7-4E4B-8045-C9195F453964}" type="datetimeFigureOut">
              <a:rPr lang="en-US" smtClean="0"/>
              <a:t>2/4/2020</a:t>
            </a:fld>
            <a:endParaRPr lang="en-US" dirty="0"/>
          </a:p>
        </p:txBody>
      </p:sp>
      <p:sp>
        <p:nvSpPr>
          <p:cNvPr id="5" name="Footer Placeholder 4">
            <a:extLst>
              <a:ext uri="{FF2B5EF4-FFF2-40B4-BE49-F238E27FC236}">
                <a16:creationId xmlns:a16="http://schemas.microsoft.com/office/drawing/2014/main" id="{064974BD-9845-459A-9AAA-12731E2507C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A71B0A-FDFB-4B2C-A9EC-2334C590013E}"/>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911753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0B5D73-1652-4A8E-B5A3-101523D7290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B7FB99-7425-444D-B602-01B672BCE8C6}"/>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EEA9C5-552A-48A1-AB54-ED54209B3B48}"/>
              </a:ext>
            </a:extLst>
          </p:cNvPr>
          <p:cNvSpPr>
            <a:spLocks noGrp="1"/>
          </p:cNvSpPr>
          <p:nvPr>
            <p:ph type="dt" sz="half" idx="10"/>
          </p:nvPr>
        </p:nvSpPr>
        <p:spPr/>
        <p:txBody>
          <a:bodyPr/>
          <a:lstStyle/>
          <a:p>
            <a:fld id="{40DA1498-92C7-4E4B-8045-C9195F453964}" type="datetimeFigureOut">
              <a:rPr lang="en-US" smtClean="0"/>
              <a:t>2/4/2020</a:t>
            </a:fld>
            <a:endParaRPr lang="en-US" dirty="0"/>
          </a:p>
        </p:txBody>
      </p:sp>
      <p:sp>
        <p:nvSpPr>
          <p:cNvPr id="5" name="Footer Placeholder 4">
            <a:extLst>
              <a:ext uri="{FF2B5EF4-FFF2-40B4-BE49-F238E27FC236}">
                <a16:creationId xmlns:a16="http://schemas.microsoft.com/office/drawing/2014/main" id="{1A83AAA3-4155-48FB-8F00-16DBE0C9C25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D694EAE-CB3C-4DEF-A66D-583C7AAC92D8}"/>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1383165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07FBE-061D-452C-A8A6-213063CFD6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3A3535-1708-499D-B5D2-7D8F9FD182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B06063-A112-49AB-80C8-504D99ECD771}"/>
              </a:ext>
            </a:extLst>
          </p:cNvPr>
          <p:cNvSpPr>
            <a:spLocks noGrp="1"/>
          </p:cNvSpPr>
          <p:nvPr>
            <p:ph type="dt" sz="half" idx="10"/>
          </p:nvPr>
        </p:nvSpPr>
        <p:spPr/>
        <p:txBody>
          <a:bodyPr/>
          <a:lstStyle/>
          <a:p>
            <a:fld id="{40DA1498-92C7-4E4B-8045-C9195F453964}" type="datetimeFigureOut">
              <a:rPr lang="en-US" smtClean="0"/>
              <a:t>2/4/2020</a:t>
            </a:fld>
            <a:endParaRPr lang="en-US" dirty="0"/>
          </a:p>
        </p:txBody>
      </p:sp>
      <p:sp>
        <p:nvSpPr>
          <p:cNvPr id="5" name="Footer Placeholder 4">
            <a:extLst>
              <a:ext uri="{FF2B5EF4-FFF2-40B4-BE49-F238E27FC236}">
                <a16:creationId xmlns:a16="http://schemas.microsoft.com/office/drawing/2014/main" id="{6344C8D5-F898-4318-A76D-1FBD8732919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976EC76-E8E8-4FFA-B671-7FA2F3EF5DEF}"/>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83016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2CABF-E3C1-431A-A69C-D4881CC43F0F}"/>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5584226-69DA-4211-B2C8-C29FD05A4A6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FF82DB-B518-40FD-8A66-44B874C055FB}"/>
              </a:ext>
            </a:extLst>
          </p:cNvPr>
          <p:cNvSpPr>
            <a:spLocks noGrp="1"/>
          </p:cNvSpPr>
          <p:nvPr>
            <p:ph type="dt" sz="half" idx="10"/>
          </p:nvPr>
        </p:nvSpPr>
        <p:spPr/>
        <p:txBody>
          <a:bodyPr/>
          <a:lstStyle/>
          <a:p>
            <a:fld id="{40DA1498-92C7-4E4B-8045-C9195F453964}" type="datetimeFigureOut">
              <a:rPr lang="en-US" smtClean="0"/>
              <a:t>2/4/2020</a:t>
            </a:fld>
            <a:endParaRPr lang="en-US" dirty="0"/>
          </a:p>
        </p:txBody>
      </p:sp>
      <p:sp>
        <p:nvSpPr>
          <p:cNvPr id="5" name="Footer Placeholder 4">
            <a:extLst>
              <a:ext uri="{FF2B5EF4-FFF2-40B4-BE49-F238E27FC236}">
                <a16:creationId xmlns:a16="http://schemas.microsoft.com/office/drawing/2014/main" id="{FCC1CCEE-725F-4745-837B-87EFB70E71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561522A-E0E6-406B-BF30-A7C7A57294BE}"/>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52330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C9BDC-6F21-4EF5-A8DD-E35E27EACA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968D5F-2AB6-42D3-A54E-AB3E60325170}"/>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5AB07F-D5F7-402A-AE4E-027BF1CA912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108EDC-3863-43B9-93C7-37465DC73B28}"/>
              </a:ext>
            </a:extLst>
          </p:cNvPr>
          <p:cNvSpPr>
            <a:spLocks noGrp="1"/>
          </p:cNvSpPr>
          <p:nvPr>
            <p:ph type="dt" sz="half" idx="10"/>
          </p:nvPr>
        </p:nvSpPr>
        <p:spPr/>
        <p:txBody>
          <a:bodyPr/>
          <a:lstStyle/>
          <a:p>
            <a:fld id="{40DA1498-92C7-4E4B-8045-C9195F453964}" type="datetimeFigureOut">
              <a:rPr lang="en-US" smtClean="0"/>
              <a:t>2/4/2020</a:t>
            </a:fld>
            <a:endParaRPr lang="en-US" dirty="0"/>
          </a:p>
        </p:txBody>
      </p:sp>
      <p:sp>
        <p:nvSpPr>
          <p:cNvPr id="6" name="Footer Placeholder 5">
            <a:extLst>
              <a:ext uri="{FF2B5EF4-FFF2-40B4-BE49-F238E27FC236}">
                <a16:creationId xmlns:a16="http://schemas.microsoft.com/office/drawing/2014/main" id="{A777D452-958D-4159-A9A4-16DD29680A0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89654B6-1460-48B9-AC7E-592F68BAB276}"/>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4092309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8C848-926A-4FD3-A311-A100A2662BE1}"/>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8ECD90-B4F0-4DFB-BB3D-F2310207896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335A6C3A-033E-474B-AB97-D8291A04E7DD}"/>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532B928-3A23-4FCA-AD1F-E45A467B54F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BDC8376-6FC6-4A11-B0DB-9A148E9C00E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E80206F-8846-425C-A56E-16FFBA442014}"/>
              </a:ext>
            </a:extLst>
          </p:cNvPr>
          <p:cNvSpPr>
            <a:spLocks noGrp="1"/>
          </p:cNvSpPr>
          <p:nvPr>
            <p:ph type="dt" sz="half" idx="10"/>
          </p:nvPr>
        </p:nvSpPr>
        <p:spPr/>
        <p:txBody>
          <a:bodyPr/>
          <a:lstStyle/>
          <a:p>
            <a:fld id="{40DA1498-92C7-4E4B-8045-C9195F453964}" type="datetimeFigureOut">
              <a:rPr lang="en-US" smtClean="0"/>
              <a:t>2/4/2020</a:t>
            </a:fld>
            <a:endParaRPr lang="en-US" dirty="0"/>
          </a:p>
        </p:txBody>
      </p:sp>
      <p:sp>
        <p:nvSpPr>
          <p:cNvPr id="8" name="Footer Placeholder 7">
            <a:extLst>
              <a:ext uri="{FF2B5EF4-FFF2-40B4-BE49-F238E27FC236}">
                <a16:creationId xmlns:a16="http://schemas.microsoft.com/office/drawing/2014/main" id="{6A45E89F-12CF-4561-A5F2-1E05783A306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EB4DFE4-927C-43B1-A061-5CB97FFB33BE}"/>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2729642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0E367-8DA0-4655-BCBC-F4280D8642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EF9592-AA3C-4CF8-A5DB-4D010195A438}"/>
              </a:ext>
            </a:extLst>
          </p:cNvPr>
          <p:cNvSpPr>
            <a:spLocks noGrp="1"/>
          </p:cNvSpPr>
          <p:nvPr>
            <p:ph type="dt" sz="half" idx="10"/>
          </p:nvPr>
        </p:nvSpPr>
        <p:spPr/>
        <p:txBody>
          <a:bodyPr/>
          <a:lstStyle/>
          <a:p>
            <a:fld id="{40DA1498-92C7-4E4B-8045-C9195F453964}" type="datetimeFigureOut">
              <a:rPr lang="en-US" smtClean="0"/>
              <a:t>2/4/2020</a:t>
            </a:fld>
            <a:endParaRPr lang="en-US" dirty="0"/>
          </a:p>
        </p:txBody>
      </p:sp>
      <p:sp>
        <p:nvSpPr>
          <p:cNvPr id="4" name="Footer Placeholder 3">
            <a:extLst>
              <a:ext uri="{FF2B5EF4-FFF2-40B4-BE49-F238E27FC236}">
                <a16:creationId xmlns:a16="http://schemas.microsoft.com/office/drawing/2014/main" id="{3C2C9377-F93E-4515-852A-26470775515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AED076D-476B-42BA-8795-14FE6C1E6974}"/>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471439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A599B4-6AB2-4190-82B5-7667EE1E922A}"/>
              </a:ext>
            </a:extLst>
          </p:cNvPr>
          <p:cNvSpPr>
            <a:spLocks noGrp="1"/>
          </p:cNvSpPr>
          <p:nvPr>
            <p:ph type="dt" sz="half" idx="10"/>
          </p:nvPr>
        </p:nvSpPr>
        <p:spPr/>
        <p:txBody>
          <a:bodyPr/>
          <a:lstStyle/>
          <a:p>
            <a:fld id="{40DA1498-92C7-4E4B-8045-C9195F453964}" type="datetimeFigureOut">
              <a:rPr lang="en-US" smtClean="0"/>
              <a:t>2/4/2020</a:t>
            </a:fld>
            <a:endParaRPr lang="en-US" dirty="0"/>
          </a:p>
        </p:txBody>
      </p:sp>
      <p:sp>
        <p:nvSpPr>
          <p:cNvPr id="3" name="Footer Placeholder 2">
            <a:extLst>
              <a:ext uri="{FF2B5EF4-FFF2-40B4-BE49-F238E27FC236}">
                <a16:creationId xmlns:a16="http://schemas.microsoft.com/office/drawing/2014/main" id="{1B8FBFB3-AD86-4E39-B8AE-B4EC1452815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9A4AF55-C114-4B60-9A20-56B00A11B3BF}"/>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4092587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83DA1-5CB8-405D-9613-8A9B7BC5664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9842BB15-A24D-42E9-9CAE-BB827226301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F0849D-D3C3-462A-9751-4EAB0B9145E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180DD20-7A20-4574-98A4-427795876739}"/>
              </a:ext>
            </a:extLst>
          </p:cNvPr>
          <p:cNvSpPr>
            <a:spLocks noGrp="1"/>
          </p:cNvSpPr>
          <p:nvPr>
            <p:ph type="dt" sz="half" idx="10"/>
          </p:nvPr>
        </p:nvSpPr>
        <p:spPr/>
        <p:txBody>
          <a:bodyPr/>
          <a:lstStyle/>
          <a:p>
            <a:fld id="{40DA1498-92C7-4E4B-8045-C9195F453964}" type="datetimeFigureOut">
              <a:rPr lang="en-US" smtClean="0"/>
              <a:t>2/4/2020</a:t>
            </a:fld>
            <a:endParaRPr lang="en-US" dirty="0"/>
          </a:p>
        </p:txBody>
      </p:sp>
      <p:sp>
        <p:nvSpPr>
          <p:cNvPr id="6" name="Footer Placeholder 5">
            <a:extLst>
              <a:ext uri="{FF2B5EF4-FFF2-40B4-BE49-F238E27FC236}">
                <a16:creationId xmlns:a16="http://schemas.microsoft.com/office/drawing/2014/main" id="{54D0ED2B-71C4-421A-9DB0-676E00C10BD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8C4572A-ADFC-4C53-BCA2-42BDF693BC4D}"/>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731632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F5C67-EEEC-4AB0-9653-0F80D6B1094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1DD50D6D-5277-4324-AF23-5FAF007834E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5275657-2BF9-4761-96B6-50EE3CFCFAD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C3C3F7B-A4C8-4F9D-8165-BC5186EA0929}"/>
              </a:ext>
            </a:extLst>
          </p:cNvPr>
          <p:cNvSpPr>
            <a:spLocks noGrp="1"/>
          </p:cNvSpPr>
          <p:nvPr>
            <p:ph type="dt" sz="half" idx="10"/>
          </p:nvPr>
        </p:nvSpPr>
        <p:spPr/>
        <p:txBody>
          <a:bodyPr/>
          <a:lstStyle/>
          <a:p>
            <a:fld id="{40DA1498-92C7-4E4B-8045-C9195F453964}" type="datetimeFigureOut">
              <a:rPr lang="en-US" smtClean="0"/>
              <a:t>2/4/2020</a:t>
            </a:fld>
            <a:endParaRPr lang="en-US" dirty="0"/>
          </a:p>
        </p:txBody>
      </p:sp>
      <p:sp>
        <p:nvSpPr>
          <p:cNvPr id="6" name="Footer Placeholder 5">
            <a:extLst>
              <a:ext uri="{FF2B5EF4-FFF2-40B4-BE49-F238E27FC236}">
                <a16:creationId xmlns:a16="http://schemas.microsoft.com/office/drawing/2014/main" id="{DE696EA5-2FA2-464D-982F-C53E6426A84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911B398-191B-4AB1-86ED-00D0046EACF5}"/>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681837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3445CA-54C1-4DDE-A216-DD2414E3F59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06395A-6879-4E93-B24E-067F88AC1D6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50FF5B-A6A6-4F0F-AA5D-3F0F69A43AE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0DA1498-92C7-4E4B-8045-C9195F453964}" type="datetimeFigureOut">
              <a:rPr lang="en-US" smtClean="0"/>
              <a:t>2/4/2020</a:t>
            </a:fld>
            <a:endParaRPr lang="en-US" dirty="0"/>
          </a:p>
        </p:txBody>
      </p:sp>
      <p:sp>
        <p:nvSpPr>
          <p:cNvPr id="5" name="Footer Placeholder 4">
            <a:extLst>
              <a:ext uri="{FF2B5EF4-FFF2-40B4-BE49-F238E27FC236}">
                <a16:creationId xmlns:a16="http://schemas.microsoft.com/office/drawing/2014/main" id="{FA798FAA-76CC-42EF-8BE0-466A41BBAB0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149FF02-6890-4E10-B958-1097AD32C6F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FEDF93-2BFD-41CA-ABC7-B039102F3792}" type="slidenum">
              <a:rPr lang="en-US" smtClean="0"/>
              <a:t>‹#›</a:t>
            </a:fld>
            <a:endParaRPr lang="en-US" dirty="0"/>
          </a:p>
        </p:txBody>
      </p:sp>
    </p:spTree>
    <p:extLst>
      <p:ext uri="{BB962C8B-B14F-4D97-AF65-F5344CB8AC3E}">
        <p14:creationId xmlns:p14="http://schemas.microsoft.com/office/powerpoint/2010/main" val="319565844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zigZag">
          <a:fgClr>
            <a:schemeClr val="accent3">
              <a:lumMod val="75000"/>
            </a:schemeClr>
          </a:fgClr>
          <a:bgClr>
            <a:schemeClr val="accent3">
              <a:lumMod val="50000"/>
            </a:schemeClr>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00AEF-1595-4419-801B-6E36A33BB8CF}"/>
              </a:ext>
            </a:extLst>
          </p:cNvPr>
          <p:cNvSpPr>
            <a:spLocks noGrp="1"/>
          </p:cNvSpPr>
          <p:nvPr>
            <p:ph type="ctrTitle"/>
          </p:nvPr>
        </p:nvSpPr>
        <p:spPr>
          <a:xfrm>
            <a:off x="216131" y="3330320"/>
            <a:ext cx="8728364" cy="2991588"/>
          </a:xfrm>
        </p:spPr>
        <p:txBody>
          <a:bodyPr vert="horz" wrap="square" lIns="0" tIns="0" rIns="0" bIns="0" rtlCol="0" anchor="t">
            <a:spAutoFit/>
          </a:bodyPr>
          <a:lstStyle/>
          <a:p>
            <a:pPr>
              <a:spcBef>
                <a:spcPts val="600"/>
              </a:spcBef>
              <a:spcAft>
                <a:spcPts val="600"/>
              </a:spcAft>
            </a:pPr>
            <a:r>
              <a:rPr lang="en-US" sz="4050" b="1" dirty="0">
                <a:solidFill>
                  <a:schemeClr val="bg1"/>
                </a:solidFill>
              </a:rPr>
              <a:t>Lesson 10 – </a:t>
            </a:r>
            <a:br>
              <a:rPr lang="en-US" sz="4050" b="1" dirty="0">
                <a:solidFill>
                  <a:schemeClr val="bg1"/>
                </a:solidFill>
              </a:rPr>
            </a:br>
            <a:r>
              <a:rPr lang="en-US" sz="4050" b="1" dirty="0">
                <a:solidFill>
                  <a:schemeClr val="bg1"/>
                </a:solidFill>
              </a:rPr>
              <a:t>Further Preaching In Galilee</a:t>
            </a:r>
            <a:br>
              <a:rPr lang="en-US" sz="4050" b="1" dirty="0">
                <a:solidFill>
                  <a:schemeClr val="bg1"/>
                </a:solidFill>
              </a:rPr>
            </a:br>
            <a:br>
              <a:rPr lang="en-US" sz="1200" b="1" dirty="0">
                <a:solidFill>
                  <a:schemeClr val="bg1"/>
                </a:solidFill>
              </a:rPr>
            </a:br>
            <a:br>
              <a:rPr lang="en-US" sz="1100" b="1" dirty="0">
                <a:solidFill>
                  <a:schemeClr val="accent4"/>
                </a:solidFill>
              </a:rPr>
            </a:br>
            <a:br>
              <a:rPr lang="en-US" sz="1800" b="1" dirty="0">
                <a:solidFill>
                  <a:schemeClr val="accent4"/>
                </a:solidFill>
              </a:rPr>
            </a:br>
            <a:r>
              <a:rPr lang="en-US" sz="1800" b="1" dirty="0">
                <a:solidFill>
                  <a:schemeClr val="accent4"/>
                </a:solidFill>
              </a:rPr>
              <a:t>The Feeding Of The 5000 - </a:t>
            </a:r>
            <a:r>
              <a:rPr lang="en-US" sz="1600" b="1" dirty="0">
                <a:solidFill>
                  <a:schemeClr val="accent4"/>
                </a:solidFill>
              </a:rPr>
              <a:t>Matthew 14:13-21; Mark 6:33-44; Luke 9:11-17; John 6:2-14</a:t>
            </a:r>
            <a:br>
              <a:rPr lang="en-US" sz="1600" b="1" dirty="0">
                <a:solidFill>
                  <a:schemeClr val="accent4"/>
                </a:solidFill>
              </a:rPr>
            </a:br>
            <a:r>
              <a:rPr lang="en-US" sz="1800" b="1" dirty="0">
                <a:solidFill>
                  <a:schemeClr val="accent4"/>
                </a:solidFill>
              </a:rPr>
              <a:t>Jesus Walking On The Water</a:t>
            </a:r>
            <a:r>
              <a:rPr lang="en-US" sz="1600" b="1" dirty="0">
                <a:solidFill>
                  <a:schemeClr val="accent4"/>
                </a:solidFill>
              </a:rPr>
              <a:t> - Matthew 14:22-36; Mark 6:45-56; John 6:15-21</a:t>
            </a:r>
            <a:br>
              <a:rPr lang="en-US" sz="1600" dirty="0"/>
            </a:br>
            <a:br>
              <a:rPr lang="en-US" sz="1600" dirty="0">
                <a:solidFill>
                  <a:schemeClr val="tx1">
                    <a:lumMod val="75000"/>
                    <a:lumOff val="25000"/>
                  </a:schemeClr>
                </a:solidFill>
              </a:rPr>
            </a:br>
            <a:br>
              <a:rPr lang="en-US" sz="1800" b="1" dirty="0">
                <a:solidFill>
                  <a:schemeClr val="accent4"/>
                </a:solidFill>
              </a:rPr>
            </a:br>
            <a:r>
              <a:rPr lang="en-US" sz="2400" b="1" dirty="0">
                <a:solidFill>
                  <a:schemeClr val="bg1">
                    <a:lumMod val="85000"/>
                  </a:schemeClr>
                </a:solidFill>
              </a:rPr>
              <a:t>January 29, 2020</a:t>
            </a:r>
            <a:endParaRPr lang="en-US" b="1" dirty="0">
              <a:solidFill>
                <a:schemeClr val="bg1">
                  <a:lumMod val="85000"/>
                </a:schemeClr>
              </a:solidFill>
            </a:endParaRPr>
          </a:p>
        </p:txBody>
      </p:sp>
      <p:sp>
        <p:nvSpPr>
          <p:cNvPr id="4" name="Diamond 3">
            <a:extLst>
              <a:ext uri="{FF2B5EF4-FFF2-40B4-BE49-F238E27FC236}">
                <a16:creationId xmlns:a16="http://schemas.microsoft.com/office/drawing/2014/main" id="{1C59176D-59A8-4C02-B448-EE01232FB3E7}"/>
              </a:ext>
              <a:ext uri="{C183D7F6-B498-43B3-948B-1728B52AA6E4}">
                <adec:decorative xmlns:adec="http://schemas.microsoft.com/office/drawing/2017/decorative" val="1"/>
              </a:ext>
            </a:extLst>
          </p:cNvPr>
          <p:cNvSpPr/>
          <p:nvPr/>
        </p:nvSpPr>
        <p:spPr>
          <a:xfrm>
            <a:off x="3594239" y="881829"/>
            <a:ext cx="1955523" cy="1955523"/>
          </a:xfrm>
          <a:prstGeom prst="diamond">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Segoe UI Light"/>
              <a:ea typeface="+mn-ea"/>
              <a:cs typeface="+mn-cs"/>
            </a:endParaRPr>
          </a:p>
        </p:txBody>
      </p:sp>
      <p:sp>
        <p:nvSpPr>
          <p:cNvPr id="5" name="Diamond 4">
            <a:extLst>
              <a:ext uri="{FF2B5EF4-FFF2-40B4-BE49-F238E27FC236}">
                <a16:creationId xmlns:a16="http://schemas.microsoft.com/office/drawing/2014/main" id="{A50B1817-3C7F-41BC-8557-7A00C928EE16}"/>
              </a:ext>
              <a:ext uri="{C183D7F6-B498-43B3-948B-1728B52AA6E4}">
                <adec:decorative xmlns:adec="http://schemas.microsoft.com/office/drawing/2017/decorative" val="1"/>
              </a:ext>
            </a:extLst>
          </p:cNvPr>
          <p:cNvSpPr/>
          <p:nvPr/>
        </p:nvSpPr>
        <p:spPr>
          <a:xfrm>
            <a:off x="3243943" y="9952"/>
            <a:ext cx="2656115" cy="2656115"/>
          </a:xfrm>
          <a:prstGeom prst="diamond">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Segoe UI Light"/>
              <a:ea typeface="+mn-ea"/>
              <a:cs typeface="+mn-cs"/>
            </a:endParaRPr>
          </a:p>
        </p:txBody>
      </p:sp>
    </p:spTree>
    <p:extLst>
      <p:ext uri="{BB962C8B-B14F-4D97-AF65-F5344CB8AC3E}">
        <p14:creationId xmlns:p14="http://schemas.microsoft.com/office/powerpoint/2010/main" val="2592100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pattFill prst="zigZag">
          <a:fgClr>
            <a:schemeClr val="accent3">
              <a:lumMod val="75000"/>
            </a:schemeClr>
          </a:fgClr>
          <a:bgClr>
            <a:schemeClr val="accent3">
              <a:lumMod val="50000"/>
            </a:schemeClr>
          </a:bgClr>
        </a:patt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0A46DA-2E44-4009-A4A9-5D247B1CA591}"/>
              </a:ext>
            </a:extLst>
          </p:cNvPr>
          <p:cNvSpPr>
            <a:spLocks noGrp="1"/>
          </p:cNvSpPr>
          <p:nvPr>
            <p:ph type="ctrTitle"/>
          </p:nvPr>
        </p:nvSpPr>
        <p:spPr>
          <a:xfrm>
            <a:off x="1143000" y="302515"/>
            <a:ext cx="6858000" cy="715581"/>
          </a:xfrm>
        </p:spPr>
        <p:txBody>
          <a:bodyPr>
            <a:spAutoFit/>
          </a:bodyPr>
          <a:lstStyle/>
          <a:p>
            <a:r>
              <a:rPr lang="en-US" dirty="0">
                <a:solidFill>
                  <a:srgbClr val="FFFF00"/>
                </a:solidFill>
              </a:rPr>
              <a:t>Review Questions</a:t>
            </a:r>
          </a:p>
        </p:txBody>
      </p:sp>
      <p:sp>
        <p:nvSpPr>
          <p:cNvPr id="9" name="Content Placeholder 2">
            <a:extLst>
              <a:ext uri="{FF2B5EF4-FFF2-40B4-BE49-F238E27FC236}">
                <a16:creationId xmlns:a16="http://schemas.microsoft.com/office/drawing/2014/main" id="{37963F5A-A4A2-456B-AEEB-E7A90A116658}"/>
              </a:ext>
            </a:extLst>
          </p:cNvPr>
          <p:cNvSpPr txBox="1">
            <a:spLocks/>
          </p:cNvSpPr>
          <p:nvPr/>
        </p:nvSpPr>
        <p:spPr>
          <a:xfrm>
            <a:off x="145677" y="1540402"/>
            <a:ext cx="8801100" cy="4745402"/>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t>Jesus Stills the Storm </a:t>
            </a:r>
            <a:r>
              <a:rPr kumimoji="0" lang="en-US" sz="1800" b="0" i="0" u="none" strike="noStrike" kern="1200" cap="none" spc="0" normalizeH="0" baseline="0" noProof="0" dirty="0">
                <a:ln>
                  <a:noFill/>
                </a:ln>
                <a:solidFill>
                  <a:prstClr val="white">
                    <a:lumMod val="85000"/>
                  </a:prstClr>
                </a:solidFill>
                <a:effectLst/>
                <a:uLnTx/>
                <a:uFillTx/>
                <a:latin typeface="Segoe UI Light"/>
                <a:ea typeface="+mn-ea"/>
                <a:cs typeface="+mn-cs"/>
              </a:rPr>
              <a:t>(Matthew 8:18-27; Mark 4:35-41; Luke 8:22-25)</a:t>
            </a:r>
            <a:endPar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endParaRPr>
          </a:p>
          <a:p>
            <a:pPr marL="514350" marR="0" lvl="0" indent="-514350" algn="l" defTabSz="914400" rtl="0" eaLnBrk="1" fontAlgn="auto" latinLnBrk="0" hangingPunct="1">
              <a:lnSpc>
                <a:spcPct val="90000"/>
              </a:lnSpc>
              <a:spcBef>
                <a:spcPts val="1000"/>
              </a:spcBef>
              <a:spcAft>
                <a:spcPts val="600"/>
              </a:spcAft>
              <a:buClrTx/>
              <a:buSzTx/>
              <a:buFont typeface="Arial" panose="020B0604020202020204" pitchFamily="34" charset="0"/>
              <a:buAutoNum type="arabicPeriod"/>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What was Jesus’ response to the scribe who came to Him and told Him he would follow Him wherever He went? What does that reveal about Jesus and His character and about the character of those whom He would have follow Him?</a:t>
            </a:r>
          </a:p>
          <a:p>
            <a:pPr marL="514350" marR="0" lvl="0" indent="-514350" algn="l" defTabSz="914400" rtl="0" eaLnBrk="1" fontAlgn="auto" latinLnBrk="0" hangingPunct="1">
              <a:lnSpc>
                <a:spcPct val="90000"/>
              </a:lnSpc>
              <a:spcBef>
                <a:spcPts val="1000"/>
              </a:spcBef>
              <a:spcAft>
                <a:spcPts val="600"/>
              </a:spcAft>
              <a:buClrTx/>
              <a:buSzTx/>
              <a:buFont typeface="Arial" panose="020B0604020202020204" pitchFamily="34" charset="0"/>
              <a:buAutoNum type="arabicPeriod"/>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What caused the disciples of Jesus to be afraid while in a boat crossing the Sea of Galilee? What was Jesus doing while in the boat? What request did His disciples make of Him? What was His response? What was the reaction of the disciples to this?</a:t>
            </a:r>
          </a:p>
        </p:txBody>
      </p:sp>
    </p:spTree>
    <p:extLst>
      <p:ext uri="{BB962C8B-B14F-4D97-AF65-F5344CB8AC3E}">
        <p14:creationId xmlns:p14="http://schemas.microsoft.com/office/powerpoint/2010/main" val="1923038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zigZag">
          <a:fgClr>
            <a:schemeClr val="accent3">
              <a:lumMod val="75000"/>
            </a:schemeClr>
          </a:fgClr>
          <a:bgClr>
            <a:schemeClr val="accent3">
              <a:lumMod val="50000"/>
            </a:schemeClr>
          </a:bgClr>
        </a:patt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0A46DA-2E44-4009-A4A9-5D247B1CA591}"/>
              </a:ext>
            </a:extLst>
          </p:cNvPr>
          <p:cNvSpPr>
            <a:spLocks noGrp="1"/>
          </p:cNvSpPr>
          <p:nvPr>
            <p:ph type="ctrTitle"/>
          </p:nvPr>
        </p:nvSpPr>
        <p:spPr>
          <a:xfrm>
            <a:off x="1143000" y="302515"/>
            <a:ext cx="6858000" cy="715581"/>
          </a:xfrm>
        </p:spPr>
        <p:txBody>
          <a:bodyPr>
            <a:spAutoFit/>
          </a:bodyPr>
          <a:lstStyle/>
          <a:p>
            <a:r>
              <a:rPr lang="en-US" dirty="0">
                <a:solidFill>
                  <a:srgbClr val="FFFF00"/>
                </a:solidFill>
              </a:rPr>
              <a:t>Review Questions</a:t>
            </a:r>
          </a:p>
        </p:txBody>
      </p:sp>
      <p:sp>
        <p:nvSpPr>
          <p:cNvPr id="9" name="Content Placeholder 2">
            <a:extLst>
              <a:ext uri="{FF2B5EF4-FFF2-40B4-BE49-F238E27FC236}">
                <a16:creationId xmlns:a16="http://schemas.microsoft.com/office/drawing/2014/main" id="{37963F5A-A4A2-456B-AEEB-E7A90A116658}"/>
              </a:ext>
            </a:extLst>
          </p:cNvPr>
          <p:cNvSpPr txBox="1">
            <a:spLocks/>
          </p:cNvSpPr>
          <p:nvPr/>
        </p:nvSpPr>
        <p:spPr>
          <a:xfrm>
            <a:off x="145677" y="1540402"/>
            <a:ext cx="8801100" cy="2667910"/>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t>Jesus Heals Two Gergesene Demoniacs</a:t>
            </a:r>
            <a:b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br>
            <a:r>
              <a:rPr kumimoji="0" lang="en-US" sz="1800" b="0" i="0" u="none" strike="noStrike" kern="1200" cap="none" spc="0" normalizeH="0" baseline="0" noProof="0" dirty="0">
                <a:ln>
                  <a:noFill/>
                </a:ln>
                <a:solidFill>
                  <a:prstClr val="white">
                    <a:lumMod val="85000"/>
                  </a:prstClr>
                </a:solidFill>
                <a:effectLst/>
                <a:uLnTx/>
                <a:uFillTx/>
                <a:latin typeface="Segoe UI Light"/>
                <a:ea typeface="+mn-ea"/>
                <a:cs typeface="+mn-cs"/>
              </a:rPr>
              <a:t>(Matthew 8:28-34; Mark 5:1-21; Luke 8:26-40)</a:t>
            </a:r>
            <a:endPar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endParaRP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3"/>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Who met Jesus when He came into the country of the Gadarene’s? Briefly summarize his condition. What did Jesus do for him?</a:t>
            </a:r>
          </a:p>
          <a:p>
            <a:pPr marL="514350" marR="0" lvl="0" indent="-514350" algn="l" defTabSz="914400" rtl="0" eaLnBrk="1" fontAlgn="auto" latinLnBrk="0" hangingPunct="1">
              <a:lnSpc>
                <a:spcPct val="90000"/>
              </a:lnSpc>
              <a:spcBef>
                <a:spcPts val="1000"/>
              </a:spcBef>
              <a:spcAft>
                <a:spcPts val="600"/>
              </a:spcAft>
              <a:buClrTx/>
              <a:buSzTx/>
              <a:buFont typeface="Arial" panose="020B0604020202020204" pitchFamily="34" charset="0"/>
              <a:buAutoNum type="arabicPeriod" startAt="3"/>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What request did the Gergesenes make of Jesus?</a:t>
            </a:r>
          </a:p>
        </p:txBody>
      </p:sp>
    </p:spTree>
    <p:extLst>
      <p:ext uri="{BB962C8B-B14F-4D97-AF65-F5344CB8AC3E}">
        <p14:creationId xmlns:p14="http://schemas.microsoft.com/office/powerpoint/2010/main" val="422251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pattFill prst="zigZag">
          <a:fgClr>
            <a:schemeClr val="accent3">
              <a:lumMod val="75000"/>
            </a:schemeClr>
          </a:fgClr>
          <a:bgClr>
            <a:schemeClr val="accent3">
              <a:lumMod val="50000"/>
            </a:schemeClr>
          </a:bgClr>
        </a:patt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0A46DA-2E44-4009-A4A9-5D247B1CA591}"/>
              </a:ext>
            </a:extLst>
          </p:cNvPr>
          <p:cNvSpPr>
            <a:spLocks noGrp="1"/>
          </p:cNvSpPr>
          <p:nvPr>
            <p:ph type="ctrTitle"/>
          </p:nvPr>
        </p:nvSpPr>
        <p:spPr>
          <a:xfrm>
            <a:off x="1143000" y="302515"/>
            <a:ext cx="6858000" cy="715581"/>
          </a:xfrm>
        </p:spPr>
        <p:txBody>
          <a:bodyPr>
            <a:spAutoFit/>
          </a:bodyPr>
          <a:lstStyle/>
          <a:p>
            <a:r>
              <a:rPr lang="en-US" dirty="0">
                <a:solidFill>
                  <a:srgbClr val="FFFF00"/>
                </a:solidFill>
              </a:rPr>
              <a:t>Review Questions</a:t>
            </a:r>
          </a:p>
        </p:txBody>
      </p:sp>
      <p:sp>
        <p:nvSpPr>
          <p:cNvPr id="9" name="Content Placeholder 2">
            <a:extLst>
              <a:ext uri="{FF2B5EF4-FFF2-40B4-BE49-F238E27FC236}">
                <a16:creationId xmlns:a16="http://schemas.microsoft.com/office/drawing/2014/main" id="{37963F5A-A4A2-456B-AEEB-E7A90A116658}"/>
              </a:ext>
            </a:extLst>
          </p:cNvPr>
          <p:cNvSpPr txBox="1">
            <a:spLocks/>
          </p:cNvSpPr>
          <p:nvPr/>
        </p:nvSpPr>
        <p:spPr>
          <a:xfrm>
            <a:off x="145677" y="1540402"/>
            <a:ext cx="8801100" cy="2667910"/>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t>Matthew’s Feast. Discourse on Fasting</a:t>
            </a:r>
            <a:b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br>
            <a:r>
              <a:rPr kumimoji="0" lang="en-US" sz="1800" b="0" i="0" u="none" strike="noStrike" kern="1200" cap="none" spc="0" normalizeH="0" baseline="0" noProof="0" dirty="0">
                <a:ln>
                  <a:noFill/>
                </a:ln>
                <a:solidFill>
                  <a:prstClr val="white">
                    <a:lumMod val="85000"/>
                  </a:prstClr>
                </a:solidFill>
                <a:effectLst/>
                <a:uLnTx/>
                <a:uFillTx/>
                <a:latin typeface="Segoe UI Light"/>
                <a:ea typeface="+mn-ea"/>
                <a:cs typeface="+mn-cs"/>
              </a:rPr>
              <a:t>(Matthew 9:10-17; Mark 2:15-22; Luke 5:29-39)</a:t>
            </a:r>
            <a:endPar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endParaRP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5"/>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How did Jesus reply to the Pharisees who asked Him why He ate with publicans and sinners?</a:t>
            </a:r>
          </a:p>
          <a:p>
            <a:pPr marL="514350" marR="0" lvl="0" indent="-514350" algn="l" defTabSz="914400" rtl="0" eaLnBrk="1" fontAlgn="auto" latinLnBrk="0" hangingPunct="1">
              <a:lnSpc>
                <a:spcPct val="90000"/>
              </a:lnSpc>
              <a:spcBef>
                <a:spcPts val="1000"/>
              </a:spcBef>
              <a:spcAft>
                <a:spcPts val="600"/>
              </a:spcAft>
              <a:buClrTx/>
              <a:buSzTx/>
              <a:buFont typeface="Arial" panose="020B0604020202020204" pitchFamily="34" charset="0"/>
              <a:buAutoNum type="arabicPeriod" startAt="5"/>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What parables did Jesus teach to illustrate that His teaching (law) was not just an addition to the Old Law?</a:t>
            </a:r>
          </a:p>
        </p:txBody>
      </p:sp>
    </p:spTree>
    <p:extLst>
      <p:ext uri="{BB962C8B-B14F-4D97-AF65-F5344CB8AC3E}">
        <p14:creationId xmlns:p14="http://schemas.microsoft.com/office/powerpoint/2010/main" val="502675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pattFill prst="zigZag">
          <a:fgClr>
            <a:schemeClr val="accent3">
              <a:lumMod val="75000"/>
            </a:schemeClr>
          </a:fgClr>
          <a:bgClr>
            <a:schemeClr val="accent3">
              <a:lumMod val="50000"/>
            </a:schemeClr>
          </a:bgClr>
        </a:patt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0A46DA-2E44-4009-A4A9-5D247B1CA591}"/>
              </a:ext>
            </a:extLst>
          </p:cNvPr>
          <p:cNvSpPr>
            <a:spLocks noGrp="1"/>
          </p:cNvSpPr>
          <p:nvPr>
            <p:ph type="ctrTitle"/>
          </p:nvPr>
        </p:nvSpPr>
        <p:spPr>
          <a:xfrm>
            <a:off x="1143000" y="302515"/>
            <a:ext cx="6858000" cy="715581"/>
          </a:xfrm>
        </p:spPr>
        <p:txBody>
          <a:bodyPr>
            <a:spAutoFit/>
          </a:bodyPr>
          <a:lstStyle/>
          <a:p>
            <a:r>
              <a:rPr lang="en-US" dirty="0">
                <a:solidFill>
                  <a:srgbClr val="FFFF00"/>
                </a:solidFill>
              </a:rPr>
              <a:t>Review Questions</a:t>
            </a:r>
          </a:p>
        </p:txBody>
      </p:sp>
      <p:sp>
        <p:nvSpPr>
          <p:cNvPr id="9" name="Content Placeholder 2">
            <a:extLst>
              <a:ext uri="{FF2B5EF4-FFF2-40B4-BE49-F238E27FC236}">
                <a16:creationId xmlns:a16="http://schemas.microsoft.com/office/drawing/2014/main" id="{37963F5A-A4A2-456B-AEEB-E7A90A116658}"/>
              </a:ext>
            </a:extLst>
          </p:cNvPr>
          <p:cNvSpPr txBox="1">
            <a:spLocks/>
          </p:cNvSpPr>
          <p:nvPr/>
        </p:nvSpPr>
        <p:spPr>
          <a:xfrm>
            <a:off x="145677" y="1540402"/>
            <a:ext cx="8801100" cy="4424288"/>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t>Jairus’ Daughter and the Invalid Woman</a:t>
            </a:r>
            <a:b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br>
            <a:r>
              <a:rPr kumimoji="0" lang="en-US" sz="1800" b="0" i="0" u="none" strike="noStrike" kern="1200" cap="none" spc="0" normalizeH="0" baseline="0" noProof="0" dirty="0">
                <a:ln>
                  <a:noFill/>
                </a:ln>
                <a:solidFill>
                  <a:prstClr val="white">
                    <a:lumMod val="85000"/>
                  </a:prstClr>
                </a:solidFill>
                <a:effectLst/>
                <a:uLnTx/>
                <a:uFillTx/>
                <a:latin typeface="Segoe UI Light"/>
                <a:ea typeface="+mn-ea"/>
                <a:cs typeface="+mn-cs"/>
              </a:rPr>
              <a:t>(Matthew 9:18-26; Mark 5:22-43; Luke 8:41-56)</a:t>
            </a:r>
            <a:endPar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endParaRP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7"/>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Who was Jairus? What request did he make of Jesus?</a:t>
            </a: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7"/>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While He was in route to Jairus’ house, who touched the hem of Jesus’ garment? Why? What happened to the one who touched His garment?</a:t>
            </a: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7"/>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What was Jesus’ response to His garment being touched? What was His disciples response? What was the response of the one who had touched it? What reassurance did that one receive from Jesus?</a:t>
            </a:r>
          </a:p>
        </p:txBody>
      </p:sp>
    </p:spTree>
    <p:extLst>
      <p:ext uri="{BB962C8B-B14F-4D97-AF65-F5344CB8AC3E}">
        <p14:creationId xmlns:p14="http://schemas.microsoft.com/office/powerpoint/2010/main" val="3696770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1774011" y="255435"/>
            <a:ext cx="5626035" cy="797141"/>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Jesus Walks On The Water</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FF0000"/>
                </a:solidFill>
                <a:effectLst/>
                <a:uLnTx/>
                <a:uFillTx/>
                <a:latin typeface="Century Gothic"/>
                <a:ea typeface="+mj-ea"/>
                <a:cs typeface="+mj-cs"/>
              </a:rPr>
              <a:t>Matthew 14:22-36</a:t>
            </a:r>
            <a:r>
              <a:rPr kumimoji="0" lang="en-US" sz="20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Mark 6:45-56</a:t>
            </a:r>
            <a:r>
              <a:rPr kumimoji="0" lang="en-US" sz="20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John 6:15-21</a:t>
            </a:r>
            <a:endParaRPr kumimoji="0" lang="en-US" sz="2000" b="0" i="0" u="none" strike="noStrike" kern="1200" cap="none" spc="0" normalizeH="0" baseline="0" noProof="0" dirty="0">
              <a:ln>
                <a:noFill/>
              </a:ln>
              <a:solidFill>
                <a:srgbClr val="000000"/>
              </a:solidFill>
              <a:effectLst/>
              <a:uLnTx/>
              <a:uFillTx/>
              <a:latin typeface="Century Gothic"/>
              <a:ea typeface="+mj-ea"/>
              <a:cs typeface="+mj-cs"/>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239215"/>
            <a:ext cx="8801100" cy="5415329"/>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marR="0" lvl="0" indent="-514350" algn="l" defTabSz="914400" rtl="0" eaLnBrk="1" fontAlgn="auto" latinLnBrk="0" hangingPunct="1">
              <a:lnSpc>
                <a:spcPct val="90000"/>
              </a:lnSpc>
              <a:spcBef>
                <a:spcPts val="1000"/>
              </a:spcBef>
              <a:spcAft>
                <a:spcPts val="600"/>
              </a:spcAft>
              <a:buClrTx/>
              <a:buSzTx/>
              <a:buFont typeface="Arial" panose="020B0604020202020204" pitchFamily="34" charset="0"/>
              <a:buAutoNum type="arabicPeriod"/>
              <a:tabLst/>
              <a:defRPr/>
            </a:pPr>
            <a:r>
              <a:rPr kumimoji="0" lang="en-US" sz="2800" b="1" i="0" u="none" strike="noStrike" kern="1200" cap="none" spc="0" normalizeH="0" baseline="0" noProof="0" dirty="0">
                <a:ln>
                  <a:noFill/>
                </a:ln>
                <a:solidFill>
                  <a:srgbClr val="000000"/>
                </a:solidFill>
                <a:effectLst/>
                <a:uLnTx/>
                <a:uFillTx/>
                <a:latin typeface="Segoe UI Light"/>
                <a:ea typeface="+mn-ea"/>
                <a:cs typeface="+mn-cs"/>
              </a:rPr>
              <a:t>Get the disciples out of there</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(verse 22)</a:t>
            </a: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2"/>
              <a:tabLst/>
              <a:defRPr/>
            </a:pPr>
            <a:r>
              <a:rPr kumimoji="0" lang="en-US" sz="2800" b="1" i="0" u="none" strike="noStrike" kern="1200" cap="none" spc="0" normalizeH="0" baseline="0" noProof="0" dirty="0">
                <a:ln>
                  <a:noFill/>
                </a:ln>
                <a:solidFill>
                  <a:srgbClr val="000000"/>
                </a:solidFill>
                <a:effectLst/>
                <a:uLnTx/>
                <a:uFillTx/>
                <a:latin typeface="Segoe UI Light"/>
                <a:ea typeface="+mn-ea"/>
                <a:cs typeface="+mn-cs"/>
              </a:rPr>
              <a:t>Disperse the crowd</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(verse 22)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“Sent the crowds away.”</a:t>
            </a: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2"/>
              <a:tabLst/>
              <a:defRPr/>
            </a:pPr>
            <a:r>
              <a:rPr kumimoji="0" lang="en-US" sz="2800" b="1" i="0" u="none" strike="noStrike" kern="1200" cap="none" spc="0" normalizeH="0" baseline="0" noProof="0" dirty="0">
                <a:ln>
                  <a:noFill/>
                </a:ln>
                <a:solidFill>
                  <a:srgbClr val="000000"/>
                </a:solidFill>
                <a:effectLst/>
                <a:uLnTx/>
                <a:uFillTx/>
                <a:latin typeface="Segoe UI Light"/>
                <a:ea typeface="+mn-ea"/>
                <a:cs typeface="+mn-cs"/>
              </a:rPr>
              <a:t>Get away by Himself to pray</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(Luke 5:16; 6:12; 9:18)</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Remember when Jesus taught the disciples to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pray, then, in this way</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(Matthew 6:9-13) that the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manner</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in which they were to pray included a focus on:</a:t>
            </a:r>
          </a:p>
          <a:p>
            <a:pPr marL="685800" marR="0" lvl="1"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The glory and reverence for the Father (verses 9, 13)</a:t>
            </a:r>
          </a:p>
          <a:p>
            <a:pPr marL="685800" marR="0" lvl="1"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The kingdom (verse 10)</a:t>
            </a:r>
          </a:p>
          <a:p>
            <a:pPr marL="685800" marR="0" lvl="1"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The will of the Father (verse 10)</a:t>
            </a:r>
          </a:p>
          <a:p>
            <a:pPr marL="685800" marR="0" lvl="1"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Daily dependence on the Father (verse 11)</a:t>
            </a:r>
          </a:p>
          <a:p>
            <a:pPr marL="685800" marR="0" lvl="1"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The need for man’s forgiveness.</a:t>
            </a:r>
          </a:p>
          <a:p>
            <a:pPr marL="685800" marR="0" lvl="1"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Deliverance from temptation.</a:t>
            </a:r>
          </a:p>
        </p:txBody>
      </p:sp>
    </p:spTree>
    <p:extLst>
      <p:ext uri="{BB962C8B-B14F-4D97-AF65-F5344CB8AC3E}">
        <p14:creationId xmlns:p14="http://schemas.microsoft.com/office/powerpoint/2010/main" val="1419141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5">
                                            <p:txEl>
                                              <p:pRg st="3" end="3"/>
                                            </p:txEl>
                                          </p:spTgt>
                                        </p:tgtEl>
                                        <p:attrNameLst>
                                          <p:attrName>style.visibility</p:attrName>
                                        </p:attrNameLst>
                                      </p:cBhvr>
                                      <p:to>
                                        <p:strVal val="visible"/>
                                      </p:to>
                                    </p:set>
                                    <p:animEffect transition="in" filter="fade">
                                      <p:cBhvr>
                                        <p:cTn id="22" dur="500"/>
                                        <p:tgtEl>
                                          <p:spTgt spid="4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5">
                                            <p:txEl>
                                              <p:pRg st="4" end="4"/>
                                            </p:txEl>
                                          </p:spTgt>
                                        </p:tgtEl>
                                        <p:attrNameLst>
                                          <p:attrName>style.visibility</p:attrName>
                                        </p:attrNameLst>
                                      </p:cBhvr>
                                      <p:to>
                                        <p:strVal val="visible"/>
                                      </p:to>
                                    </p:set>
                                    <p:animEffect transition="in" filter="fade">
                                      <p:cBhvr>
                                        <p:cTn id="27" dur="500"/>
                                        <p:tgtEl>
                                          <p:spTgt spid="4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5">
                                            <p:txEl>
                                              <p:pRg st="5" end="5"/>
                                            </p:txEl>
                                          </p:spTgt>
                                        </p:tgtEl>
                                        <p:attrNameLst>
                                          <p:attrName>style.visibility</p:attrName>
                                        </p:attrNameLst>
                                      </p:cBhvr>
                                      <p:to>
                                        <p:strVal val="visible"/>
                                      </p:to>
                                    </p:set>
                                    <p:animEffect transition="in" filter="fade">
                                      <p:cBhvr>
                                        <p:cTn id="32" dur="500"/>
                                        <p:tgtEl>
                                          <p:spTgt spid="4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5">
                                            <p:txEl>
                                              <p:pRg st="6" end="6"/>
                                            </p:txEl>
                                          </p:spTgt>
                                        </p:tgtEl>
                                        <p:attrNameLst>
                                          <p:attrName>style.visibility</p:attrName>
                                        </p:attrNameLst>
                                      </p:cBhvr>
                                      <p:to>
                                        <p:strVal val="visible"/>
                                      </p:to>
                                    </p:set>
                                    <p:animEffect transition="in" filter="fade">
                                      <p:cBhvr>
                                        <p:cTn id="37" dur="500"/>
                                        <p:tgtEl>
                                          <p:spTgt spid="4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5">
                                            <p:txEl>
                                              <p:pRg st="7" end="7"/>
                                            </p:txEl>
                                          </p:spTgt>
                                        </p:tgtEl>
                                        <p:attrNameLst>
                                          <p:attrName>style.visibility</p:attrName>
                                        </p:attrNameLst>
                                      </p:cBhvr>
                                      <p:to>
                                        <p:strVal val="visible"/>
                                      </p:to>
                                    </p:set>
                                    <p:animEffect transition="in" filter="fade">
                                      <p:cBhvr>
                                        <p:cTn id="42" dur="500"/>
                                        <p:tgtEl>
                                          <p:spTgt spid="4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5">
                                            <p:txEl>
                                              <p:pRg st="8" end="8"/>
                                            </p:txEl>
                                          </p:spTgt>
                                        </p:tgtEl>
                                        <p:attrNameLst>
                                          <p:attrName>style.visibility</p:attrName>
                                        </p:attrNameLst>
                                      </p:cBhvr>
                                      <p:to>
                                        <p:strVal val="visible"/>
                                      </p:to>
                                    </p:set>
                                    <p:animEffect transition="in" filter="fade">
                                      <p:cBhvr>
                                        <p:cTn id="47" dur="500"/>
                                        <p:tgtEl>
                                          <p:spTgt spid="4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5">
                                            <p:txEl>
                                              <p:pRg st="9" end="9"/>
                                            </p:txEl>
                                          </p:spTgt>
                                        </p:tgtEl>
                                        <p:attrNameLst>
                                          <p:attrName>style.visibility</p:attrName>
                                        </p:attrNameLst>
                                      </p:cBhvr>
                                      <p:to>
                                        <p:strVal val="visible"/>
                                      </p:to>
                                    </p:set>
                                    <p:animEffect transition="in" filter="fade">
                                      <p:cBhvr>
                                        <p:cTn id="52" dur="500"/>
                                        <p:tgtEl>
                                          <p:spTgt spid="4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1774009" y="255435"/>
            <a:ext cx="5616608" cy="797141"/>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Jesus Walks On The Water</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FF0000"/>
                </a:solidFill>
                <a:effectLst/>
                <a:uLnTx/>
                <a:uFillTx/>
                <a:latin typeface="Century Gothic"/>
                <a:ea typeface="+mj-ea"/>
                <a:cs typeface="+mj-cs"/>
              </a:rPr>
              <a:t>Matthew 14:22-36</a:t>
            </a:r>
            <a:r>
              <a:rPr kumimoji="0" lang="en-US" sz="20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Mark 6:45-56</a:t>
            </a:r>
            <a:r>
              <a:rPr kumimoji="0" lang="en-US" sz="20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John 6:15-21</a:t>
            </a:r>
            <a:endParaRPr kumimoji="0" lang="en-US" sz="2000" b="0" i="0" u="none" strike="noStrike" kern="1200" cap="none" spc="0" normalizeH="0" baseline="0" noProof="0" dirty="0">
              <a:ln>
                <a:noFill/>
              </a:ln>
              <a:solidFill>
                <a:srgbClr val="000000"/>
              </a:solidFill>
              <a:effectLst/>
              <a:uLnTx/>
              <a:uFillTx/>
              <a:latin typeface="Century Gothic"/>
              <a:ea typeface="+mj-ea"/>
              <a:cs typeface="+mj-cs"/>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540402"/>
            <a:ext cx="8801100" cy="4404283"/>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600"/>
              </a:spcAft>
              <a:buClrTx/>
              <a:buSzTx/>
              <a:buFont typeface="Arial" panose="020B0604020202020204" pitchFamily="34" charset="0"/>
              <a:buChar char="•"/>
              <a:tabLst/>
              <a:defRPr/>
            </a:pPr>
            <a:r>
              <a:rPr kumimoji="0" lang="en-US" sz="32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3200" b="1" i="1" u="none" strike="noStrike" kern="1200" cap="none" spc="0" normalizeH="0" baseline="0" noProof="0" dirty="0">
                <a:ln>
                  <a:noFill/>
                </a:ln>
                <a:solidFill>
                  <a:srgbClr val="000000"/>
                </a:solidFill>
                <a:effectLst/>
                <a:uLnTx/>
                <a:uFillTx/>
                <a:latin typeface="Segoe UI Light"/>
                <a:ea typeface="+mn-ea"/>
                <a:cs typeface="+mn-cs"/>
              </a:rPr>
              <a:t>It is I</a:t>
            </a:r>
            <a:r>
              <a:rPr kumimoji="0" lang="en-US" sz="3200" b="0" i="1" u="none" strike="noStrike" kern="1200" cap="none" spc="0" normalizeH="0" baseline="0" noProof="0" dirty="0">
                <a:ln>
                  <a:noFill/>
                </a:ln>
                <a:solidFill>
                  <a:srgbClr val="000000"/>
                </a:solidFill>
                <a:effectLst/>
                <a:uLnTx/>
                <a:uFillTx/>
                <a:latin typeface="Segoe UI Light"/>
                <a:ea typeface="+mn-ea"/>
                <a:cs typeface="+mn-cs"/>
              </a:rPr>
              <a:t> …” - </a:t>
            </a:r>
            <a:r>
              <a:rPr kumimoji="0" lang="en-US" sz="3200" b="0" i="0" u="none" strike="noStrike" kern="1200" cap="none" spc="0" normalizeH="0" baseline="0" noProof="0" dirty="0">
                <a:ln>
                  <a:noFill/>
                </a:ln>
                <a:solidFill>
                  <a:srgbClr val="000000"/>
                </a:solidFill>
                <a:effectLst/>
                <a:uLnTx/>
                <a:uFillTx/>
                <a:latin typeface="Segoe UI Light"/>
                <a:ea typeface="+mn-ea"/>
                <a:cs typeface="+mn-cs"/>
              </a:rPr>
              <a:t>Greek, </a:t>
            </a:r>
            <a:r>
              <a:rPr kumimoji="0" lang="en-US" sz="3200" b="0" i="1" u="none" strike="noStrike" kern="1200" cap="none" spc="0" normalizeH="0" baseline="0" noProof="0" dirty="0">
                <a:ln>
                  <a:noFill/>
                </a:ln>
                <a:solidFill>
                  <a:srgbClr val="000000"/>
                </a:solidFill>
                <a:effectLst/>
                <a:uLnTx/>
                <a:uFillTx/>
                <a:latin typeface="Segoe UI Light"/>
                <a:ea typeface="+mn-ea"/>
                <a:cs typeface="+mn-cs"/>
              </a:rPr>
              <a:t>ego </a:t>
            </a:r>
            <a:r>
              <a:rPr kumimoji="0" lang="en-US" sz="3200" b="0" i="1" u="none" strike="noStrike" kern="1200" cap="none" spc="0" normalizeH="0" baseline="0" noProof="0" dirty="0" err="1">
                <a:ln>
                  <a:noFill/>
                </a:ln>
                <a:solidFill>
                  <a:srgbClr val="000000"/>
                </a:solidFill>
                <a:effectLst/>
                <a:uLnTx/>
                <a:uFillTx/>
                <a:latin typeface="Segoe UI Light"/>
                <a:ea typeface="+mn-ea"/>
                <a:cs typeface="+mn-cs"/>
              </a:rPr>
              <a:t>eimi</a:t>
            </a:r>
            <a:r>
              <a:rPr kumimoji="0" lang="en-US" sz="3200" b="0" i="0" u="none" strike="noStrike" kern="1200" cap="none" spc="0" normalizeH="0" baseline="0" noProof="0" dirty="0">
                <a:ln>
                  <a:noFill/>
                </a:ln>
                <a:solidFill>
                  <a:srgbClr val="000000"/>
                </a:solidFill>
                <a:effectLst/>
                <a:uLnTx/>
                <a:uFillTx/>
                <a:latin typeface="Segoe UI Light"/>
                <a:ea typeface="+mn-ea"/>
                <a:cs typeface="+mn-cs"/>
              </a:rPr>
              <a:t> or “</a:t>
            </a:r>
            <a:r>
              <a:rPr kumimoji="0" lang="en-US" sz="3200" b="1" i="0" u="none" strike="noStrike" kern="1200" cap="none" spc="0" normalizeH="0" baseline="0" noProof="0" dirty="0">
                <a:ln>
                  <a:noFill/>
                </a:ln>
                <a:solidFill>
                  <a:srgbClr val="000000"/>
                </a:solidFill>
                <a:effectLst/>
                <a:uLnTx/>
                <a:uFillTx/>
                <a:latin typeface="Segoe UI Light"/>
                <a:ea typeface="+mn-ea"/>
                <a:cs typeface="+mn-cs"/>
              </a:rPr>
              <a:t>I am</a:t>
            </a:r>
            <a:r>
              <a:rPr kumimoji="0" lang="en-US" sz="3200" b="0" i="0" u="none" strike="noStrike" kern="1200" cap="none" spc="0" normalizeH="0" baseline="0" noProof="0" dirty="0">
                <a:ln>
                  <a:noFill/>
                </a:ln>
                <a:solidFill>
                  <a:srgbClr val="000000"/>
                </a:solidFill>
                <a:effectLst/>
                <a:uLnTx/>
                <a:uFillTx/>
                <a:latin typeface="Segoe UI Light"/>
                <a:ea typeface="+mn-ea"/>
                <a:cs typeface="+mn-cs"/>
              </a:rPr>
              <a:t>.”</a:t>
            </a:r>
            <a:br>
              <a:rPr kumimoji="0" lang="en-US" sz="3200" b="1" i="0" u="none" strike="noStrike" kern="1200" cap="none" spc="0" normalizeH="0" baseline="0" noProof="0" dirty="0">
                <a:ln>
                  <a:noFill/>
                </a:ln>
                <a:solidFill>
                  <a:srgbClr val="000000"/>
                </a:solidFill>
                <a:effectLst/>
                <a:uLnTx/>
                <a:uFillTx/>
                <a:latin typeface="Segoe UI Light"/>
                <a:ea typeface="+mn-ea"/>
                <a:cs typeface="+mn-cs"/>
              </a:rPr>
            </a:br>
            <a:r>
              <a:rPr kumimoji="0" lang="en-US" sz="3200" b="0" i="0" u="none" strike="noStrike" kern="1200" cap="none" spc="0" normalizeH="0" baseline="0" noProof="0" dirty="0">
                <a:ln>
                  <a:noFill/>
                </a:ln>
                <a:solidFill>
                  <a:srgbClr val="000000"/>
                </a:solidFill>
                <a:effectLst/>
                <a:uLnTx/>
                <a:uFillTx/>
                <a:latin typeface="Segoe UI Light"/>
                <a:ea typeface="+mn-ea"/>
                <a:cs typeface="+mn-cs"/>
              </a:rPr>
              <a:t>(John 8:58; Exodus 3:14).</a:t>
            </a:r>
          </a:p>
          <a:p>
            <a:pPr marL="685800" marR="0" lvl="1" indent="-228600" algn="l" defTabSz="914400" rtl="0" eaLnBrk="1" fontAlgn="auto" latinLnBrk="0" hangingPunct="1">
              <a:lnSpc>
                <a:spcPct val="90000"/>
              </a:lnSpc>
              <a:spcBef>
                <a:spcPts val="500"/>
              </a:spcBef>
              <a:spcAft>
                <a:spcPts val="60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000000"/>
                </a:solidFill>
                <a:effectLst/>
                <a:uLnTx/>
                <a:uFillTx/>
                <a:latin typeface="Segoe UI Light"/>
                <a:ea typeface="+mn-ea"/>
                <a:cs typeface="+mn-cs"/>
              </a:rPr>
              <a:t>Not just “this is Jesus, your Teacher and Master” but “this is the eternal, Almighty God who comes to you.”</a:t>
            </a:r>
          </a:p>
          <a:p>
            <a:pPr marL="228600" marR="0" lvl="0" indent="-228600" algn="l" defTabSz="914400" rtl="0" eaLnBrk="1" fontAlgn="auto" latinLnBrk="0" hangingPunct="1">
              <a:lnSpc>
                <a:spcPct val="90000"/>
              </a:lnSpc>
              <a:spcBef>
                <a:spcPts val="1000"/>
              </a:spcBef>
              <a:spcAft>
                <a:spcPts val="600"/>
              </a:spcAft>
              <a:buClrTx/>
              <a:buSzTx/>
              <a:buFont typeface="Arial" panose="020B0604020202020204" pitchFamily="34" charset="0"/>
              <a:buChar char="•"/>
              <a:tabLst/>
              <a:defRPr/>
            </a:pPr>
            <a:r>
              <a:rPr kumimoji="0" lang="en-US" sz="32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3200" b="1" i="1" u="none" strike="noStrike" kern="1200" cap="none" spc="0" normalizeH="0" baseline="0" noProof="0" dirty="0">
                <a:ln>
                  <a:noFill/>
                </a:ln>
                <a:solidFill>
                  <a:srgbClr val="000000"/>
                </a:solidFill>
                <a:effectLst/>
                <a:uLnTx/>
                <a:uFillTx/>
                <a:latin typeface="Segoe UI Light"/>
                <a:ea typeface="+mn-ea"/>
                <a:cs typeface="+mn-cs"/>
              </a:rPr>
              <a:t>Do not be afraid</a:t>
            </a:r>
            <a:r>
              <a:rPr kumimoji="0" lang="en-US" sz="32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3200" b="0" i="0" u="none" strike="noStrike" kern="1200" cap="none" spc="0" normalizeH="0" baseline="0" noProof="0" dirty="0">
                <a:ln>
                  <a:noFill/>
                </a:ln>
                <a:solidFill>
                  <a:srgbClr val="000000"/>
                </a:solidFill>
                <a:effectLst/>
                <a:uLnTx/>
                <a:uFillTx/>
                <a:latin typeface="Segoe UI Light"/>
                <a:ea typeface="+mn-ea"/>
                <a:cs typeface="+mn-cs"/>
              </a:rPr>
              <a:t>; from </a:t>
            </a:r>
            <a:r>
              <a:rPr kumimoji="0" lang="en-US" sz="3200" b="0" i="1" u="none" strike="noStrike" kern="1200" cap="none" spc="0" normalizeH="0" baseline="0" noProof="0" dirty="0">
                <a:ln>
                  <a:noFill/>
                </a:ln>
                <a:solidFill>
                  <a:srgbClr val="000000"/>
                </a:solidFill>
                <a:effectLst/>
                <a:uLnTx/>
                <a:uFillTx/>
                <a:latin typeface="Segoe UI Light"/>
                <a:ea typeface="+mn-ea"/>
                <a:cs typeface="+mn-cs"/>
              </a:rPr>
              <a:t>me</a:t>
            </a:r>
            <a:r>
              <a:rPr kumimoji="0" lang="en-US" sz="3200" b="0" i="0" u="none" strike="noStrike" kern="1200" cap="none" spc="0" normalizeH="0" baseline="0" noProof="0" dirty="0">
                <a:ln>
                  <a:noFill/>
                </a:ln>
                <a:solidFill>
                  <a:srgbClr val="000000"/>
                </a:solidFill>
                <a:effectLst/>
                <a:uLnTx/>
                <a:uFillTx/>
                <a:latin typeface="Segoe UI Light"/>
                <a:ea typeface="+mn-ea"/>
                <a:cs typeface="+mn-cs"/>
              </a:rPr>
              <a:t>, meaning “</a:t>
            </a:r>
            <a:r>
              <a:rPr kumimoji="0" lang="en-US" sz="3200" b="1" i="0" u="none" strike="noStrike" kern="1200" cap="none" spc="0" normalizeH="0" baseline="0" noProof="0" dirty="0">
                <a:ln>
                  <a:noFill/>
                </a:ln>
                <a:solidFill>
                  <a:srgbClr val="000000"/>
                </a:solidFill>
                <a:effectLst/>
                <a:uLnTx/>
                <a:uFillTx/>
                <a:latin typeface="Segoe UI Light"/>
                <a:ea typeface="+mn-ea"/>
                <a:cs typeface="+mn-cs"/>
              </a:rPr>
              <a:t>absolute denial</a:t>
            </a:r>
            <a:r>
              <a:rPr kumimoji="0" lang="en-US" sz="3200" b="0" i="0" u="none" strike="noStrike" kern="1200" cap="none" spc="0" normalizeH="0" baseline="0" noProof="0" dirty="0">
                <a:ln>
                  <a:noFill/>
                </a:ln>
                <a:solidFill>
                  <a:srgbClr val="000000"/>
                </a:solidFill>
                <a:effectLst/>
                <a:uLnTx/>
                <a:uFillTx/>
                <a:latin typeface="Segoe UI Light"/>
                <a:ea typeface="+mn-ea"/>
                <a:cs typeface="+mn-cs"/>
              </a:rPr>
              <a:t>” (Strong) and </a:t>
            </a:r>
            <a:r>
              <a:rPr kumimoji="0" lang="en-US" sz="3200" b="0" i="1" u="none" strike="noStrike" kern="1200" cap="none" spc="0" normalizeH="0" baseline="0" noProof="0" dirty="0" err="1">
                <a:ln>
                  <a:noFill/>
                </a:ln>
                <a:solidFill>
                  <a:srgbClr val="000000"/>
                </a:solidFill>
                <a:effectLst/>
                <a:uLnTx/>
                <a:uFillTx/>
                <a:latin typeface="Segoe UI Light"/>
                <a:ea typeface="+mn-ea"/>
                <a:cs typeface="+mn-cs"/>
              </a:rPr>
              <a:t>phobeo</a:t>
            </a:r>
            <a:r>
              <a:rPr kumimoji="0" lang="en-US" sz="3200" b="0" i="0" u="none" strike="noStrike" kern="1200" cap="none" spc="0" normalizeH="0" baseline="0" noProof="0" dirty="0">
                <a:ln>
                  <a:noFill/>
                </a:ln>
                <a:solidFill>
                  <a:srgbClr val="000000"/>
                </a:solidFill>
                <a:effectLst/>
                <a:uLnTx/>
                <a:uFillTx/>
                <a:latin typeface="Segoe UI Light"/>
                <a:ea typeface="+mn-ea"/>
                <a:cs typeface="+mn-cs"/>
              </a:rPr>
              <a:t> meaning to “</a:t>
            </a:r>
            <a:r>
              <a:rPr kumimoji="0" lang="en-US" sz="3200" b="1" i="0" u="none" strike="noStrike" kern="1200" cap="none" spc="0" normalizeH="0" baseline="0" noProof="0" dirty="0">
                <a:ln>
                  <a:noFill/>
                </a:ln>
                <a:solidFill>
                  <a:srgbClr val="000000"/>
                </a:solidFill>
                <a:effectLst/>
                <a:uLnTx/>
                <a:uFillTx/>
                <a:latin typeface="Segoe UI Light"/>
                <a:ea typeface="+mn-ea"/>
                <a:cs typeface="+mn-cs"/>
              </a:rPr>
              <a:t>to put to flight</a:t>
            </a:r>
            <a:r>
              <a:rPr kumimoji="0" lang="en-US" sz="3200" b="0" i="0" u="none" strike="noStrike" kern="1200" cap="none" spc="0" normalizeH="0" baseline="0" noProof="0" dirty="0">
                <a:ln>
                  <a:noFill/>
                </a:ln>
                <a:solidFill>
                  <a:srgbClr val="000000"/>
                </a:solidFill>
                <a:effectLst/>
                <a:uLnTx/>
                <a:uFillTx/>
                <a:latin typeface="Segoe UI Light"/>
                <a:ea typeface="+mn-ea"/>
                <a:cs typeface="+mn-cs"/>
              </a:rPr>
              <a:t> … be afraid” (Vine) (Hebrews 13:6), because Jesus is the </a:t>
            </a:r>
            <a:r>
              <a:rPr kumimoji="0" lang="en-US" sz="32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3200" b="1" i="1" u="none" strike="noStrike" kern="1200" cap="none" spc="0" normalizeH="0" baseline="0" noProof="0" dirty="0">
                <a:ln>
                  <a:noFill/>
                </a:ln>
                <a:solidFill>
                  <a:srgbClr val="000000"/>
                </a:solidFill>
                <a:effectLst/>
                <a:uLnTx/>
                <a:uFillTx/>
                <a:latin typeface="Segoe UI Light"/>
                <a:ea typeface="+mn-ea"/>
                <a:cs typeface="+mn-cs"/>
              </a:rPr>
              <a:t>I AM</a:t>
            </a:r>
            <a:r>
              <a:rPr kumimoji="0" lang="en-US" sz="3200" b="0" i="1" u="none" strike="noStrike" kern="1200" cap="none" spc="0" normalizeH="0" baseline="0" noProof="0" dirty="0">
                <a:ln>
                  <a:noFill/>
                </a:ln>
                <a:solidFill>
                  <a:srgbClr val="000000"/>
                </a:solidFill>
                <a:effectLst/>
                <a:uLnTx/>
                <a:uFillTx/>
                <a:latin typeface="Segoe UI Light"/>
                <a:ea typeface="+mn-ea"/>
                <a:cs typeface="+mn-cs"/>
              </a:rPr>
              <a:t>.”</a:t>
            </a:r>
          </a:p>
        </p:txBody>
      </p:sp>
    </p:spTree>
    <p:extLst>
      <p:ext uri="{BB962C8B-B14F-4D97-AF65-F5344CB8AC3E}">
        <p14:creationId xmlns:p14="http://schemas.microsoft.com/office/powerpoint/2010/main" val="1344886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1783434" y="255435"/>
            <a:ext cx="5607181" cy="797141"/>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Jesus Walks On The Water</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FF0000"/>
                </a:solidFill>
                <a:effectLst/>
                <a:uLnTx/>
                <a:uFillTx/>
                <a:latin typeface="Century Gothic"/>
                <a:ea typeface="+mj-ea"/>
                <a:cs typeface="+mj-cs"/>
              </a:rPr>
              <a:t>Matthew 14:22-36</a:t>
            </a:r>
            <a:r>
              <a:rPr kumimoji="0" lang="en-US" sz="20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Mark 6:45-56</a:t>
            </a:r>
            <a:r>
              <a:rPr kumimoji="0" lang="en-US" sz="20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John 6:15-21</a:t>
            </a:r>
            <a:endParaRPr kumimoji="0" lang="en-US" sz="2000" b="0" i="0" u="none" strike="noStrike" kern="1200" cap="none" spc="0" normalizeH="0" baseline="0" noProof="0" dirty="0">
              <a:ln>
                <a:noFill/>
              </a:ln>
              <a:solidFill>
                <a:srgbClr val="000000"/>
              </a:solidFill>
              <a:effectLst/>
              <a:uLnTx/>
              <a:uFillTx/>
              <a:latin typeface="Century Gothic"/>
              <a:ea typeface="+mj-ea"/>
              <a:cs typeface="+mj-cs"/>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280162"/>
            <a:ext cx="8801100" cy="3604577"/>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Peter speaks up again:</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Lord, if it is You</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command me to come to You on the water.</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(14:27)</a:t>
            </a:r>
          </a:p>
          <a:p>
            <a:pPr marL="228600" marR="0" lvl="0" indent="-228600" algn="l" defTabSz="914400" rtl="0" eaLnBrk="1" fontAlgn="auto" latinLnBrk="0" hangingPunct="1">
              <a:lnSpc>
                <a:spcPct val="90000"/>
              </a:lnSpc>
              <a:spcBef>
                <a:spcPts val="100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If He is the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I AM</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what couldn’t He do?</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Command me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to come to You …” –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“to urge on, ‘</a:t>
            </a:r>
            <a:r>
              <a:rPr kumimoji="0" lang="en-US" sz="2800" b="1" i="0" u="none" strike="noStrike" kern="1200" cap="none" spc="0" normalizeH="0" baseline="0" noProof="0" dirty="0">
                <a:ln>
                  <a:noFill/>
                </a:ln>
                <a:solidFill>
                  <a:srgbClr val="000000"/>
                </a:solidFill>
                <a:effectLst/>
                <a:uLnTx/>
                <a:uFillTx/>
                <a:latin typeface="Segoe UI Light"/>
                <a:ea typeface="+mn-ea"/>
                <a:cs typeface="+mn-cs"/>
              </a:rPr>
              <a:t>hail</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to incite by word, i.e., order.” </a:t>
            </a:r>
            <a:r>
              <a:rPr kumimoji="0" lang="en-US" sz="1800" b="0" i="0" u="none" strike="noStrike" kern="1200" cap="none" spc="0" normalizeH="0" baseline="0" noProof="0" dirty="0">
                <a:ln>
                  <a:noFill/>
                </a:ln>
                <a:solidFill>
                  <a:srgbClr val="000000"/>
                </a:solidFill>
                <a:effectLst/>
                <a:uLnTx/>
                <a:uFillTx/>
                <a:latin typeface="Segoe UI Light"/>
                <a:ea typeface="+mn-ea"/>
                <a:cs typeface="+mn-cs"/>
              </a:rPr>
              <a:t>(Strong)</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Jesus said the single word,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Come</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p>
        </p:txBody>
      </p:sp>
    </p:spTree>
    <p:extLst>
      <p:ext uri="{BB962C8B-B14F-4D97-AF65-F5344CB8AC3E}">
        <p14:creationId xmlns:p14="http://schemas.microsoft.com/office/powerpoint/2010/main" val="1662592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5">
                                            <p:txEl>
                                              <p:pRg st="3" end="3"/>
                                            </p:txEl>
                                          </p:spTgt>
                                        </p:tgtEl>
                                        <p:attrNameLst>
                                          <p:attrName>style.visibility</p:attrName>
                                        </p:attrNameLst>
                                      </p:cBhvr>
                                      <p:to>
                                        <p:strVal val="visible"/>
                                      </p:to>
                                    </p:set>
                                    <p:animEffect transition="in" filter="fade">
                                      <p:cBhvr>
                                        <p:cTn id="22" dur="500"/>
                                        <p:tgtEl>
                                          <p:spTgt spid="4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5">
                                            <p:txEl>
                                              <p:pRg st="4" end="4"/>
                                            </p:txEl>
                                          </p:spTgt>
                                        </p:tgtEl>
                                        <p:attrNameLst>
                                          <p:attrName>style.visibility</p:attrName>
                                        </p:attrNameLst>
                                      </p:cBhvr>
                                      <p:to>
                                        <p:strVal val="visible"/>
                                      </p:to>
                                    </p:set>
                                    <p:animEffect transition="in" filter="fade">
                                      <p:cBhvr>
                                        <p:cTn id="27" dur="500"/>
                                        <p:tgtEl>
                                          <p:spTgt spid="4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1774005" y="255435"/>
            <a:ext cx="5616608" cy="797141"/>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Jesus Walks On The Water</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FF0000"/>
                </a:solidFill>
                <a:effectLst/>
                <a:uLnTx/>
                <a:uFillTx/>
                <a:latin typeface="Century Gothic"/>
                <a:ea typeface="+mj-ea"/>
                <a:cs typeface="+mj-cs"/>
              </a:rPr>
              <a:t>Matthew 14:22-36</a:t>
            </a:r>
            <a:r>
              <a:rPr kumimoji="0" lang="en-US" sz="20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Mark 6:45-56</a:t>
            </a:r>
            <a:r>
              <a:rPr kumimoji="0" lang="en-US" sz="20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John 6:15-21</a:t>
            </a:r>
            <a:endParaRPr kumimoji="0" lang="en-US" sz="2000" b="0" i="0" u="none" strike="noStrike" kern="1200" cap="none" spc="0" normalizeH="0" baseline="0" noProof="0" dirty="0">
              <a:ln>
                <a:noFill/>
              </a:ln>
              <a:solidFill>
                <a:srgbClr val="000000"/>
              </a:solidFill>
              <a:effectLst/>
              <a:uLnTx/>
              <a:uFillTx/>
              <a:latin typeface="Century Gothic"/>
              <a:ea typeface="+mj-ea"/>
              <a:cs typeface="+mj-cs"/>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540402"/>
            <a:ext cx="8801100" cy="2559675"/>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3300" b="0" i="0" u="none" strike="noStrike" kern="1200" cap="none" spc="0" normalizeH="0" baseline="0" noProof="0" dirty="0">
                <a:ln>
                  <a:noFill/>
                </a:ln>
                <a:solidFill>
                  <a:srgbClr val="000000"/>
                </a:solidFill>
                <a:effectLst/>
                <a:uLnTx/>
                <a:uFillTx/>
                <a:latin typeface="Segoe UI Light"/>
                <a:ea typeface="+mn-ea"/>
                <a:cs typeface="+mn-cs"/>
              </a:rPr>
              <a:t>Peter then gets </a:t>
            </a:r>
            <a:r>
              <a:rPr kumimoji="0" lang="en-US" sz="3300" b="1" i="0" u="none" strike="noStrike" kern="1200" cap="none" spc="0" normalizeH="0" baseline="0" noProof="0" dirty="0">
                <a:ln>
                  <a:noFill/>
                </a:ln>
                <a:solidFill>
                  <a:srgbClr val="000000"/>
                </a:solidFill>
                <a:effectLst/>
                <a:uLnTx/>
                <a:uFillTx/>
                <a:latin typeface="Segoe UI Light"/>
                <a:ea typeface="+mn-ea"/>
                <a:cs typeface="+mn-cs"/>
              </a:rPr>
              <a:t>down</a:t>
            </a:r>
            <a:r>
              <a:rPr kumimoji="0" lang="en-US" sz="3300" b="0" i="0" u="none" strike="noStrike" kern="1200" cap="none" spc="0" normalizeH="0" baseline="0" noProof="0" dirty="0">
                <a:ln>
                  <a:noFill/>
                </a:ln>
                <a:solidFill>
                  <a:srgbClr val="000000"/>
                </a:solidFill>
                <a:effectLst/>
                <a:uLnTx/>
                <a:uFillTx/>
                <a:latin typeface="Segoe UI Light"/>
                <a:ea typeface="+mn-ea"/>
                <a:cs typeface="+mn-cs"/>
              </a:rPr>
              <a:t> out of the boat! “</a:t>
            </a:r>
            <a:r>
              <a:rPr kumimoji="0" lang="en-US" sz="3300" b="0" i="1" u="none" strike="noStrike" kern="1200" cap="none" spc="0" normalizeH="0" baseline="0" noProof="0" dirty="0">
                <a:ln>
                  <a:noFill/>
                </a:ln>
                <a:solidFill>
                  <a:srgbClr val="000000"/>
                </a:solidFill>
                <a:effectLst/>
                <a:uLnTx/>
                <a:uFillTx/>
                <a:latin typeface="Segoe UI Light"/>
                <a:ea typeface="+mn-ea"/>
                <a:cs typeface="+mn-cs"/>
              </a:rPr>
              <a:t>And Peter </a:t>
            </a:r>
            <a:r>
              <a:rPr kumimoji="0" lang="en-US" sz="3300" b="1" i="1" u="none" strike="noStrike" kern="1200" cap="none" spc="0" normalizeH="0" baseline="0" noProof="0" dirty="0">
                <a:ln>
                  <a:noFill/>
                </a:ln>
                <a:solidFill>
                  <a:srgbClr val="000000"/>
                </a:solidFill>
                <a:effectLst/>
                <a:uLnTx/>
                <a:uFillTx/>
                <a:latin typeface="Segoe UI Light"/>
                <a:ea typeface="+mn-ea"/>
                <a:cs typeface="+mn-cs"/>
              </a:rPr>
              <a:t>got out </a:t>
            </a:r>
            <a:r>
              <a:rPr kumimoji="0" lang="en-US" sz="3300" b="0" i="1" u="none" strike="noStrike" kern="1200" cap="none" spc="0" normalizeH="0" baseline="0" noProof="0" dirty="0">
                <a:ln>
                  <a:noFill/>
                </a:ln>
                <a:solidFill>
                  <a:srgbClr val="000000"/>
                </a:solidFill>
                <a:effectLst/>
                <a:uLnTx/>
                <a:uFillTx/>
                <a:latin typeface="Segoe UI Light"/>
                <a:ea typeface="+mn-ea"/>
                <a:cs typeface="+mn-cs"/>
              </a:rPr>
              <a:t>of the boat …”; </a:t>
            </a:r>
            <a:r>
              <a:rPr kumimoji="0" lang="en-US" sz="3300" b="0" i="0" u="none" strike="noStrike" kern="1200" cap="none" spc="0" normalizeH="0" baseline="0" noProof="0" dirty="0">
                <a:ln>
                  <a:noFill/>
                </a:ln>
                <a:solidFill>
                  <a:srgbClr val="000000"/>
                </a:solidFill>
                <a:effectLst/>
                <a:uLnTx/>
                <a:uFillTx/>
                <a:latin typeface="Segoe UI Light"/>
                <a:ea typeface="+mn-ea"/>
                <a:cs typeface="+mn-cs"/>
              </a:rPr>
              <a:t>“</a:t>
            </a:r>
            <a:r>
              <a:rPr kumimoji="0" lang="en-US" sz="3300" b="1" i="0" u="none" strike="noStrike" kern="1200" cap="none" spc="0" normalizeH="0" baseline="0" noProof="0" dirty="0">
                <a:ln>
                  <a:noFill/>
                </a:ln>
                <a:solidFill>
                  <a:srgbClr val="000000"/>
                </a:solidFill>
                <a:effectLst/>
                <a:uLnTx/>
                <a:uFillTx/>
                <a:latin typeface="Segoe UI Light"/>
                <a:ea typeface="+mn-ea"/>
                <a:cs typeface="+mn-cs"/>
              </a:rPr>
              <a:t>to descend </a:t>
            </a:r>
            <a:r>
              <a:rPr kumimoji="0" lang="en-US" sz="3300" b="0" i="0" u="none" strike="noStrike" kern="1200" cap="none" spc="0" normalizeH="0" baseline="0" noProof="0" dirty="0">
                <a:ln>
                  <a:noFill/>
                </a:ln>
                <a:solidFill>
                  <a:srgbClr val="000000"/>
                </a:solidFill>
                <a:effectLst/>
                <a:uLnTx/>
                <a:uFillTx/>
                <a:latin typeface="Segoe UI Light"/>
                <a:ea typeface="+mn-ea"/>
                <a:cs typeface="+mn-cs"/>
              </a:rPr>
              <a:t>(literally or figuratively)” </a:t>
            </a:r>
            <a:r>
              <a:rPr kumimoji="0" lang="en-US" sz="2100" b="0" i="0" u="none" strike="noStrike" kern="1200" cap="none" spc="0" normalizeH="0" baseline="0" noProof="0" dirty="0">
                <a:ln>
                  <a:noFill/>
                </a:ln>
                <a:solidFill>
                  <a:srgbClr val="000000"/>
                </a:solidFill>
                <a:effectLst/>
                <a:uLnTx/>
                <a:uFillTx/>
                <a:latin typeface="Segoe UI Light"/>
                <a:ea typeface="+mn-ea"/>
                <a:cs typeface="+mn-cs"/>
              </a:rPr>
              <a:t>(Strong)</a:t>
            </a:r>
          </a:p>
          <a:p>
            <a:pPr marL="228600" marR="0" lvl="0" indent="-228600" algn="l" defTabSz="914400" rtl="0" eaLnBrk="1" fontAlgn="auto" latinLnBrk="0" hangingPunct="1">
              <a:lnSpc>
                <a:spcPct val="90000"/>
              </a:lnSpc>
              <a:spcBef>
                <a:spcPts val="1000"/>
              </a:spcBef>
              <a:spcAft>
                <a:spcPts val="600"/>
              </a:spcAft>
              <a:buClrTx/>
              <a:buSzTx/>
              <a:buFont typeface="Arial" panose="020B0604020202020204" pitchFamily="34" charset="0"/>
              <a:buChar char="•"/>
              <a:tabLst/>
              <a:defRPr/>
            </a:pPr>
            <a:r>
              <a:rPr kumimoji="0" lang="en-US" sz="3300" b="0" i="0" u="none" strike="noStrike" kern="1200" cap="none" spc="0" normalizeH="0" baseline="0" noProof="0" dirty="0">
                <a:ln>
                  <a:noFill/>
                </a:ln>
                <a:solidFill>
                  <a:srgbClr val="000000"/>
                </a:solidFill>
                <a:effectLst/>
                <a:uLnTx/>
                <a:uFillTx/>
                <a:latin typeface="Segoe UI Light"/>
                <a:ea typeface="+mn-ea"/>
                <a:cs typeface="+mn-cs"/>
              </a:rPr>
              <a:t>Peter climbed down from the boat to the surface of the water.</a:t>
            </a:r>
            <a:endParaRPr kumimoji="0" lang="en-US" sz="2800" b="0" i="1" u="none" strike="noStrike" kern="1200" cap="none" spc="0" normalizeH="0" baseline="0" noProof="0" dirty="0">
              <a:ln>
                <a:noFill/>
              </a:ln>
              <a:solidFill>
                <a:srgbClr val="000000"/>
              </a:solidFill>
              <a:effectLst/>
              <a:uLnTx/>
              <a:uFillTx/>
              <a:latin typeface="Segoe UI Light"/>
              <a:ea typeface="+mn-ea"/>
              <a:cs typeface="+mn-cs"/>
            </a:endParaRPr>
          </a:p>
        </p:txBody>
      </p:sp>
    </p:spTree>
    <p:extLst>
      <p:ext uri="{BB962C8B-B14F-4D97-AF65-F5344CB8AC3E}">
        <p14:creationId xmlns:p14="http://schemas.microsoft.com/office/powerpoint/2010/main" val="699311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1783430" y="255435"/>
            <a:ext cx="5616608" cy="797141"/>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Jesus Walks On The Water</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FF0000"/>
                </a:solidFill>
                <a:effectLst/>
                <a:uLnTx/>
                <a:uFillTx/>
                <a:latin typeface="Century Gothic"/>
                <a:ea typeface="+mj-ea"/>
                <a:cs typeface="+mj-cs"/>
              </a:rPr>
              <a:t>Matthew 14:22-36</a:t>
            </a:r>
            <a:r>
              <a:rPr kumimoji="0" lang="en-US" sz="20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Mark 6:45-56</a:t>
            </a:r>
            <a:r>
              <a:rPr kumimoji="0" lang="en-US" sz="20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John 6:15-21</a:t>
            </a:r>
            <a:endParaRPr kumimoji="0" lang="en-US" sz="2000" b="0" i="0" u="none" strike="noStrike" kern="1200" cap="none" spc="0" normalizeH="0" baseline="0" noProof="0" dirty="0">
              <a:ln>
                <a:noFill/>
              </a:ln>
              <a:solidFill>
                <a:srgbClr val="000000"/>
              </a:solidFill>
              <a:effectLst/>
              <a:uLnTx/>
              <a:uFillTx/>
              <a:latin typeface="Century Gothic"/>
              <a:ea typeface="+mj-ea"/>
              <a:cs typeface="+mj-cs"/>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540402"/>
            <a:ext cx="8801100" cy="5091650"/>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Peter then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walked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on the water and</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 came toward Jesus</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(14:29)</a:t>
            </a:r>
          </a:p>
          <a:p>
            <a:pPr marL="228600" marR="0" lvl="0" indent="-228600" algn="l" defTabSz="914400" rtl="0" eaLnBrk="1" fontAlgn="auto" latinLnBrk="0" hangingPunct="1">
              <a:lnSpc>
                <a:spcPct val="90000"/>
              </a:lnSpc>
              <a:spcBef>
                <a:spcPts val="100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How often had Jesus commanded men to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walk</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as evidence of the power of God? (Matthew 9:5; 11:5; 15:31; Mark 5:42; John 5:8; Acts 3:6; 14:10)</a:t>
            </a:r>
          </a:p>
          <a:p>
            <a:pPr marL="228600" marR="0" lvl="0" indent="-228600" algn="l" defTabSz="914400" rtl="0" eaLnBrk="1" fontAlgn="auto" latinLnBrk="0" hangingPunct="1">
              <a:lnSpc>
                <a:spcPct val="90000"/>
              </a:lnSpc>
              <a:spcBef>
                <a:spcPts val="100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Where were Peter’s eyes? It’s fair to conclude they were on Jesus … initially.</a:t>
            </a:r>
          </a:p>
          <a:p>
            <a:pPr marL="228600" marR="0" lvl="0" indent="-228600" algn="l" defTabSz="914400" rtl="0" eaLnBrk="1" fontAlgn="auto" latinLnBrk="0" hangingPunct="1">
              <a:lnSpc>
                <a:spcPct val="90000"/>
              </a:lnSpc>
              <a:spcBef>
                <a:spcPts val="100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We need to keep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fixing our eyes on Jesus</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br>
              <a:rPr kumimoji="0" lang="en-US" sz="2800" b="0" i="0" u="none" strike="noStrike" kern="1200" cap="none" spc="0" normalizeH="0" baseline="0" noProof="0" dirty="0">
                <a:ln>
                  <a:noFill/>
                </a:ln>
                <a:solidFill>
                  <a:srgbClr val="000000"/>
                </a:solidFill>
                <a:effectLst/>
                <a:uLnTx/>
                <a:uFillTx/>
                <a:latin typeface="Segoe UI Light"/>
                <a:ea typeface="+mn-ea"/>
                <a:cs typeface="+mn-cs"/>
              </a:rPr>
            </a:br>
            <a:r>
              <a:rPr kumimoji="0" lang="en-US" sz="2800" b="0" i="0" u="none" strike="noStrike" kern="1200" cap="none" spc="0" normalizeH="0" baseline="0" noProof="0" dirty="0">
                <a:ln>
                  <a:noFill/>
                </a:ln>
                <a:solidFill>
                  <a:srgbClr val="000000"/>
                </a:solidFill>
                <a:effectLst/>
                <a:uLnTx/>
                <a:uFillTx/>
                <a:latin typeface="Segoe UI Light"/>
                <a:ea typeface="+mn-ea"/>
                <a:cs typeface="+mn-cs"/>
              </a:rPr>
              <a:t>(Hebrews 12:2; cf. 11:26, as opposed to …)</a:t>
            </a:r>
          </a:p>
          <a:p>
            <a:pPr marL="685800" marR="0" lvl="1" indent="-228600" algn="l" defTabSz="914400" rtl="0" eaLnBrk="1" fontAlgn="auto" latinLnBrk="0" hangingPunct="1">
              <a:lnSpc>
                <a:spcPct val="90000"/>
              </a:lnSpc>
              <a:spcBef>
                <a:spcPts val="50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Our enemies, other men, ourselves, our things, our problems, what’s behind (Luke 9:62).</a:t>
            </a:r>
            <a:endParaRPr kumimoji="0" lang="en-US" sz="2800" b="0" i="1" u="none" strike="noStrike" kern="1200" cap="none" spc="0" normalizeH="0" baseline="0" noProof="0" dirty="0">
              <a:ln>
                <a:noFill/>
              </a:ln>
              <a:solidFill>
                <a:srgbClr val="000000"/>
              </a:solidFill>
              <a:effectLst/>
              <a:uLnTx/>
              <a:uFillTx/>
              <a:latin typeface="Segoe UI Light"/>
              <a:ea typeface="+mn-ea"/>
              <a:cs typeface="+mn-cs"/>
            </a:endParaRPr>
          </a:p>
        </p:txBody>
      </p:sp>
    </p:spTree>
    <p:extLst>
      <p:ext uri="{BB962C8B-B14F-4D97-AF65-F5344CB8AC3E}">
        <p14:creationId xmlns:p14="http://schemas.microsoft.com/office/powerpoint/2010/main" val="2464200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5">
                                            <p:txEl>
                                              <p:pRg st="3" end="3"/>
                                            </p:txEl>
                                          </p:spTgt>
                                        </p:tgtEl>
                                        <p:attrNameLst>
                                          <p:attrName>style.visibility</p:attrName>
                                        </p:attrNameLst>
                                      </p:cBhvr>
                                      <p:to>
                                        <p:strVal val="visible"/>
                                      </p:to>
                                    </p:set>
                                    <p:animEffect transition="in" filter="fade">
                                      <p:cBhvr>
                                        <p:cTn id="22" dur="500"/>
                                        <p:tgtEl>
                                          <p:spTgt spid="4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5">
                                            <p:txEl>
                                              <p:pRg st="4" end="4"/>
                                            </p:txEl>
                                          </p:spTgt>
                                        </p:tgtEl>
                                        <p:attrNameLst>
                                          <p:attrName>style.visibility</p:attrName>
                                        </p:attrNameLst>
                                      </p:cBhvr>
                                      <p:to>
                                        <p:strVal val="visible"/>
                                      </p:to>
                                    </p:set>
                                    <p:animEffect transition="in" filter="fade">
                                      <p:cBhvr>
                                        <p:cTn id="27" dur="500"/>
                                        <p:tgtEl>
                                          <p:spTgt spid="4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1774009" y="255435"/>
            <a:ext cx="5616608" cy="797141"/>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Jesus Walks On The Water</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FF0000"/>
                </a:solidFill>
                <a:effectLst/>
                <a:uLnTx/>
                <a:uFillTx/>
                <a:latin typeface="Century Gothic"/>
                <a:ea typeface="+mj-ea"/>
                <a:cs typeface="+mj-cs"/>
              </a:rPr>
              <a:t>Matthew 14:22-36</a:t>
            </a:r>
            <a:r>
              <a:rPr kumimoji="0" lang="en-US" sz="20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Mark 6:45-56</a:t>
            </a:r>
            <a:r>
              <a:rPr kumimoji="0" lang="en-US" sz="20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John 6:15-21</a:t>
            </a:r>
            <a:endParaRPr kumimoji="0" lang="en-US" sz="2000" b="0" i="0" u="none" strike="noStrike" kern="1200" cap="none" spc="0" normalizeH="0" baseline="0" noProof="0" dirty="0">
              <a:ln>
                <a:noFill/>
              </a:ln>
              <a:solidFill>
                <a:srgbClr val="000000"/>
              </a:solidFill>
              <a:effectLst/>
              <a:uLnTx/>
              <a:uFillTx/>
              <a:latin typeface="Century Gothic"/>
              <a:ea typeface="+mj-ea"/>
              <a:cs typeface="+mj-cs"/>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89114" y="1181437"/>
            <a:ext cx="8998323" cy="5621539"/>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600" b="0" i="1" u="none" strike="noStrike" kern="1200" cap="none" spc="0" normalizeH="0" baseline="0" noProof="0" dirty="0">
                <a:ln>
                  <a:noFill/>
                </a:ln>
                <a:solidFill>
                  <a:srgbClr val="000000"/>
                </a:solidFill>
                <a:effectLst/>
                <a:uLnTx/>
                <a:uFillTx/>
                <a:latin typeface="Segoe UI Light"/>
                <a:ea typeface="+mn-ea"/>
                <a:cs typeface="+mn-cs"/>
              </a:rPr>
              <a:t>“But </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seeing the wind</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 he became frightened, and beginning to sink, he cried out, ‘Lord, save me!’”</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(14:30)</a:t>
            </a:r>
          </a:p>
          <a:p>
            <a:pPr marL="228600" marR="0" lvl="0" indent="-228600" algn="l" defTabSz="914400" rtl="0" eaLnBrk="1" fontAlgn="auto" latinLnBrk="0" hangingPunct="1">
              <a:lnSpc>
                <a:spcPct val="90000"/>
              </a:lnSpc>
              <a:spcBef>
                <a:spcPts val="1000"/>
              </a:spcBef>
              <a:spcAft>
                <a:spcPts val="60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Segoe UI Light"/>
                <a:ea typeface="+mn-ea"/>
                <a:cs typeface="+mn-cs"/>
              </a:rPr>
              <a:t>Peter was no longer </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looking to Jesus</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a:t>
            </a:r>
          </a:p>
          <a:p>
            <a:pPr marL="228600" marR="0" lvl="0" indent="-228600" algn="l" defTabSz="914400" rtl="0" eaLnBrk="1" fontAlgn="auto" latinLnBrk="0" hangingPunct="1">
              <a:lnSpc>
                <a:spcPct val="90000"/>
              </a:lnSpc>
              <a:spcBef>
                <a:spcPts val="1000"/>
              </a:spcBef>
              <a:spcAft>
                <a:spcPts val="60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Segoe UI Light"/>
                <a:ea typeface="+mn-ea"/>
                <a:cs typeface="+mn-cs"/>
              </a:rPr>
              <a:t>When did Peter’s faith fail him?</a:t>
            </a:r>
          </a:p>
          <a:p>
            <a:pPr marL="228600" marR="0" lvl="0" indent="-228600" algn="l" defTabSz="914400" rtl="0" eaLnBrk="1" fontAlgn="auto" latinLnBrk="0" hangingPunct="1">
              <a:lnSpc>
                <a:spcPct val="90000"/>
              </a:lnSpc>
              <a:spcBef>
                <a:spcPts val="1000"/>
              </a:spcBef>
              <a:spcAft>
                <a:spcPts val="60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Segoe UI Light"/>
                <a:ea typeface="+mn-ea"/>
                <a:cs typeface="+mn-cs"/>
              </a:rPr>
              <a:t>While </a:t>
            </a:r>
            <a:r>
              <a:rPr kumimoji="0" lang="en-US" sz="2600" b="1" i="0" u="none" strike="noStrike" kern="1200" cap="none" spc="0" normalizeH="0" baseline="0" noProof="0" dirty="0">
                <a:ln>
                  <a:noFill/>
                </a:ln>
                <a:solidFill>
                  <a:srgbClr val="000000"/>
                </a:solidFill>
                <a:effectLst/>
                <a:uLnTx/>
                <a:uFillTx/>
                <a:latin typeface="Segoe UI Light"/>
                <a:ea typeface="+mn-ea"/>
                <a:cs typeface="+mn-cs"/>
              </a:rPr>
              <a:t>focused on Jesus</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he did the impossible. When he </a:t>
            </a:r>
            <a:r>
              <a:rPr kumimoji="0" lang="en-US" sz="2600" b="1" i="0" u="none" strike="noStrike" kern="1200" cap="none" spc="0" normalizeH="0" baseline="0" noProof="0" dirty="0">
                <a:ln>
                  <a:noFill/>
                </a:ln>
                <a:solidFill>
                  <a:srgbClr val="000000"/>
                </a:solidFill>
                <a:effectLst/>
                <a:uLnTx/>
                <a:uFillTx/>
                <a:latin typeface="Segoe UI Light"/>
                <a:ea typeface="+mn-ea"/>
                <a:cs typeface="+mn-cs"/>
              </a:rPr>
              <a:t>focused on his immediate circumstances</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he began to sink. </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(“Undistracted devotion …” –</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1 Corinthians 7:35)</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600" b="0" i="0" u="none" strike="noStrike" kern="1200" cap="none" spc="0" normalizeH="0" baseline="0" noProof="0" dirty="0">
                <a:ln>
                  <a:noFill/>
                </a:ln>
                <a:solidFill>
                  <a:srgbClr val="000000"/>
                </a:solidFill>
                <a:effectLst/>
                <a:uLnTx/>
                <a:uFillTx/>
                <a:latin typeface="Segoe UI Light"/>
                <a:ea typeface="+mn-ea"/>
                <a:cs typeface="+mn-cs"/>
              </a:rPr>
              <a:t>Jesus’ response: </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You of little faith, why did you doubt</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(14:31) Jesus identified Peter as one who “</a:t>
            </a:r>
            <a:r>
              <a:rPr kumimoji="0" lang="en-US" sz="2600" b="1" i="0" u="none" strike="noStrike" kern="1200" cap="none" spc="0" normalizeH="0" baseline="0" noProof="0" dirty="0">
                <a:ln>
                  <a:noFill/>
                </a:ln>
                <a:solidFill>
                  <a:srgbClr val="000000"/>
                </a:solidFill>
                <a:effectLst/>
                <a:uLnTx/>
                <a:uFillTx/>
                <a:latin typeface="Segoe UI Light"/>
                <a:ea typeface="+mn-ea"/>
                <a:cs typeface="+mn-cs"/>
              </a:rPr>
              <a:t>trusts too little</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(Thayer) and as a doubter </a:t>
            </a:r>
            <a:r>
              <a:rPr kumimoji="0" lang="en-US" sz="2600" b="1" i="0" u="none" strike="noStrike" kern="1200" cap="none" spc="0" normalizeH="0" baseline="0" noProof="0" dirty="0">
                <a:ln>
                  <a:noFill/>
                </a:ln>
                <a:solidFill>
                  <a:srgbClr val="000000"/>
                </a:solidFill>
                <a:effectLst/>
                <a:uLnTx/>
                <a:uFillTx/>
                <a:latin typeface="Segoe UI Light"/>
                <a:ea typeface="+mn-ea"/>
                <a:cs typeface="+mn-cs"/>
              </a:rPr>
              <a:t>who</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a:t>
            </a:r>
            <a:r>
              <a:rPr kumimoji="0" lang="en-US" sz="2600" b="1" i="0" u="none" strike="noStrike" kern="1200" cap="none" spc="0" normalizeH="0" baseline="0" noProof="0" dirty="0">
                <a:ln>
                  <a:noFill/>
                </a:ln>
                <a:solidFill>
                  <a:srgbClr val="000000"/>
                </a:solidFill>
                <a:effectLst/>
                <a:uLnTx/>
                <a:uFillTx/>
                <a:latin typeface="Segoe UI Light"/>
                <a:ea typeface="+mn-ea"/>
                <a:cs typeface="+mn-cs"/>
              </a:rPr>
              <a:t>is divided</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(Matthew 28:17)</a:t>
            </a:r>
          </a:p>
          <a:p>
            <a:pPr marL="228600" marR="0" lvl="0" indent="-228600" algn="l" defTabSz="914400" rtl="0" eaLnBrk="1" fontAlgn="auto" latinLnBrk="0" hangingPunct="1">
              <a:lnSpc>
                <a:spcPct val="90000"/>
              </a:lnSpc>
              <a:spcBef>
                <a:spcPts val="1000"/>
              </a:spcBef>
              <a:spcAft>
                <a:spcPts val="600"/>
              </a:spcAft>
              <a:buClrTx/>
              <a:buSzTx/>
              <a:buFont typeface="Arial" panose="020B0604020202020204" pitchFamily="34" charset="0"/>
              <a:buChar char="•"/>
              <a:tabLst/>
              <a:defRPr/>
            </a:pP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Doubt</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 “</a:t>
            </a:r>
            <a:r>
              <a:rPr kumimoji="0" lang="en-US" sz="2600" b="1" i="0" u="none" strike="noStrike" kern="1200" cap="none" spc="0" normalizeH="0" baseline="0" noProof="0" dirty="0">
                <a:ln>
                  <a:noFill/>
                </a:ln>
                <a:solidFill>
                  <a:srgbClr val="000000"/>
                </a:solidFill>
                <a:effectLst/>
                <a:uLnTx/>
                <a:uFillTx/>
                <a:latin typeface="Segoe UI Light"/>
                <a:ea typeface="+mn-ea"/>
                <a:cs typeface="+mn-cs"/>
              </a:rPr>
              <a:t>Uncertainty which way to take</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(Vine)</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600" b="0" i="0" u="none" strike="noStrike" kern="1200" cap="none" spc="0" normalizeH="0" baseline="0" noProof="0" dirty="0">
                <a:ln>
                  <a:noFill/>
                </a:ln>
                <a:solidFill>
                  <a:srgbClr val="000000"/>
                </a:solidFill>
                <a:effectLst/>
                <a:uLnTx/>
                <a:uFillTx/>
                <a:latin typeface="Segoe UI Light"/>
                <a:ea typeface="+mn-ea"/>
                <a:cs typeface="+mn-cs"/>
              </a:rPr>
              <a:t>True faith is singularly focused and undivided. (James 1:5-8)</a:t>
            </a:r>
            <a:endParaRPr kumimoji="0" lang="en-US" sz="2600" b="0" i="1" u="none" strike="noStrike" kern="1200" cap="none" spc="0" normalizeH="0" baseline="0" noProof="0" dirty="0">
              <a:ln>
                <a:noFill/>
              </a:ln>
              <a:solidFill>
                <a:srgbClr val="000000"/>
              </a:solidFill>
              <a:effectLst/>
              <a:uLnTx/>
              <a:uFillTx/>
              <a:latin typeface="Segoe UI Light"/>
              <a:ea typeface="+mn-ea"/>
              <a:cs typeface="+mn-cs"/>
            </a:endParaRPr>
          </a:p>
        </p:txBody>
      </p:sp>
    </p:spTree>
    <p:extLst>
      <p:ext uri="{BB962C8B-B14F-4D97-AF65-F5344CB8AC3E}">
        <p14:creationId xmlns:p14="http://schemas.microsoft.com/office/powerpoint/2010/main" val="954594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5">
                                            <p:txEl>
                                              <p:pRg st="3" end="3"/>
                                            </p:txEl>
                                          </p:spTgt>
                                        </p:tgtEl>
                                        <p:attrNameLst>
                                          <p:attrName>style.visibility</p:attrName>
                                        </p:attrNameLst>
                                      </p:cBhvr>
                                      <p:to>
                                        <p:strVal val="visible"/>
                                      </p:to>
                                    </p:set>
                                    <p:animEffect transition="in" filter="fade">
                                      <p:cBhvr>
                                        <p:cTn id="22" dur="500"/>
                                        <p:tgtEl>
                                          <p:spTgt spid="4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5">
                                            <p:txEl>
                                              <p:pRg st="4" end="4"/>
                                            </p:txEl>
                                          </p:spTgt>
                                        </p:tgtEl>
                                        <p:attrNameLst>
                                          <p:attrName>style.visibility</p:attrName>
                                        </p:attrNameLst>
                                      </p:cBhvr>
                                      <p:to>
                                        <p:strVal val="visible"/>
                                      </p:to>
                                    </p:set>
                                    <p:animEffect transition="in" filter="fade">
                                      <p:cBhvr>
                                        <p:cTn id="27" dur="500"/>
                                        <p:tgtEl>
                                          <p:spTgt spid="4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5">
                                            <p:txEl>
                                              <p:pRg st="5" end="5"/>
                                            </p:txEl>
                                          </p:spTgt>
                                        </p:tgtEl>
                                        <p:attrNameLst>
                                          <p:attrName>style.visibility</p:attrName>
                                        </p:attrNameLst>
                                      </p:cBhvr>
                                      <p:to>
                                        <p:strVal val="visible"/>
                                      </p:to>
                                    </p:set>
                                    <p:animEffect transition="in" filter="fade">
                                      <p:cBhvr>
                                        <p:cTn id="32" dur="500"/>
                                        <p:tgtEl>
                                          <p:spTgt spid="4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5">
                                            <p:txEl>
                                              <p:pRg st="6" end="6"/>
                                            </p:txEl>
                                          </p:spTgt>
                                        </p:tgtEl>
                                        <p:attrNameLst>
                                          <p:attrName>style.visibility</p:attrName>
                                        </p:attrNameLst>
                                      </p:cBhvr>
                                      <p:to>
                                        <p:strVal val="visible"/>
                                      </p:to>
                                    </p:set>
                                    <p:animEffect transition="in" filter="fade">
                                      <p:cBhvr>
                                        <p:cTn id="37" dur="500"/>
                                        <p:tgtEl>
                                          <p:spTgt spid="4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1783432" y="255435"/>
            <a:ext cx="5607181" cy="797141"/>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Jesus Walks On The Water</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FF0000"/>
                </a:solidFill>
                <a:effectLst/>
                <a:uLnTx/>
                <a:uFillTx/>
                <a:latin typeface="Century Gothic"/>
                <a:ea typeface="+mj-ea"/>
                <a:cs typeface="+mj-cs"/>
              </a:rPr>
              <a:t>Matthew 14:22-36</a:t>
            </a:r>
            <a:r>
              <a:rPr kumimoji="0" lang="en-US" sz="20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Mark 6:45-56</a:t>
            </a:r>
            <a:r>
              <a:rPr kumimoji="0" lang="en-US" sz="20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John 6:15-21</a:t>
            </a:r>
            <a:endParaRPr kumimoji="0" lang="en-US" sz="2000" b="0" i="0" u="none" strike="noStrike" kern="1200" cap="none" spc="0" normalizeH="0" baseline="0" noProof="0" dirty="0">
              <a:ln>
                <a:noFill/>
              </a:ln>
              <a:solidFill>
                <a:srgbClr val="000000"/>
              </a:solidFill>
              <a:effectLst/>
              <a:uLnTx/>
              <a:uFillTx/>
              <a:latin typeface="Century Gothic"/>
              <a:ea typeface="+mj-ea"/>
              <a:cs typeface="+mj-cs"/>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330036"/>
            <a:ext cx="8801100" cy="5223994"/>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The wind stopped</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the moment Jesus and Peter got into the boat. (14:32)</a:t>
            </a:r>
          </a:p>
          <a:p>
            <a:pPr marL="685800" marR="0" lvl="1" indent="-228600" algn="l" defTabSz="914400" rtl="0" eaLnBrk="1" fontAlgn="auto" latinLnBrk="0" hangingPunct="1">
              <a:lnSpc>
                <a:spcPct val="90000"/>
              </a:lnSpc>
              <a:spcBef>
                <a:spcPts val="500"/>
              </a:spcBef>
              <a:spcAft>
                <a:spcPts val="60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Segoe UI Light"/>
                <a:ea typeface="+mn-ea"/>
                <a:cs typeface="+mn-cs"/>
              </a:rPr>
              <a:t>Without a word being spoken. (cf. Mark 4:39)</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600" b="0" i="0" u="none" strike="noStrike" kern="1200" cap="none" spc="0" normalizeH="0" baseline="0" noProof="0" dirty="0">
                <a:ln>
                  <a:noFill/>
                </a:ln>
                <a:solidFill>
                  <a:srgbClr val="000000"/>
                </a:solidFill>
                <a:effectLst/>
                <a:uLnTx/>
                <a:uFillTx/>
                <a:latin typeface="Segoe UI Light"/>
                <a:ea typeface="+mn-ea"/>
                <a:cs typeface="+mn-cs"/>
              </a:rPr>
              <a:t>What was the disciples’ question the first time Jesus calmed the storm?</a:t>
            </a:r>
          </a:p>
          <a:p>
            <a:pPr marL="685800" marR="0" lvl="1" indent="-228600" algn="l" defTabSz="914400" rtl="0" eaLnBrk="1" fontAlgn="auto" latinLnBrk="0" hangingPunct="1">
              <a:lnSpc>
                <a:spcPct val="90000"/>
              </a:lnSpc>
              <a:spcBef>
                <a:spcPts val="500"/>
              </a:spcBef>
              <a:spcAft>
                <a:spcPts val="600"/>
              </a:spcAft>
              <a:buClrTx/>
              <a:buSzTx/>
              <a:buFont typeface="Arial" panose="020B0604020202020204" pitchFamily="34" charset="0"/>
              <a:buChar char="•"/>
              <a:tabLst/>
              <a:defRPr/>
            </a:pP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What kind of a man is this</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 that even the winds and the sea obey Him?” </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(Matthew 8:27)</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600" b="0" i="0" u="none" strike="noStrike" kern="1200" cap="none" spc="0" normalizeH="0" baseline="0" noProof="0" dirty="0">
                <a:ln>
                  <a:noFill/>
                </a:ln>
                <a:solidFill>
                  <a:srgbClr val="000000"/>
                </a:solidFill>
                <a:effectLst/>
                <a:uLnTx/>
                <a:uFillTx/>
                <a:latin typeface="Segoe UI Light"/>
                <a:ea typeface="+mn-ea"/>
                <a:cs typeface="+mn-cs"/>
              </a:rPr>
              <a:t>Notice the response this time: </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“Those who were in the boat </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worshipped Him</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 saying, ‘</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You are certainly God’s Son</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(14:33)</a:t>
            </a:r>
          </a:p>
          <a:p>
            <a:pPr marL="685800" marR="0" lvl="1" indent="-228600" algn="l" defTabSz="914400" rtl="0" eaLnBrk="1" fontAlgn="auto" latinLnBrk="0" hangingPunct="1">
              <a:lnSpc>
                <a:spcPct val="90000"/>
              </a:lnSpc>
              <a:spcBef>
                <a:spcPts val="500"/>
              </a:spcBef>
              <a:spcAft>
                <a:spcPts val="60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Segoe UI Light"/>
                <a:ea typeface="+mn-ea"/>
                <a:cs typeface="+mn-cs"/>
              </a:rPr>
              <a:t>Note: first time in scripture someone other than Satan (Matthew 4:3, 6) or demons (Matthew 8:29) recognized Jesus to be the </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Son of God</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endParaRPr kumimoji="0" lang="en-US" sz="2600" b="0" i="0" u="none" strike="noStrike" kern="1200" cap="none" spc="0" normalizeH="0" baseline="0" noProof="0" dirty="0">
              <a:ln>
                <a:noFill/>
              </a:ln>
              <a:solidFill>
                <a:srgbClr val="000000"/>
              </a:solidFill>
              <a:effectLst/>
              <a:uLnTx/>
              <a:uFillTx/>
              <a:latin typeface="Segoe UI Light"/>
              <a:ea typeface="+mn-ea"/>
              <a:cs typeface="+mn-cs"/>
            </a:endParaRPr>
          </a:p>
        </p:txBody>
      </p:sp>
    </p:spTree>
    <p:extLst>
      <p:ext uri="{BB962C8B-B14F-4D97-AF65-F5344CB8AC3E}">
        <p14:creationId xmlns:p14="http://schemas.microsoft.com/office/powerpoint/2010/main" val="286204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5">
                                            <p:txEl>
                                              <p:pRg st="3" end="3"/>
                                            </p:txEl>
                                          </p:spTgt>
                                        </p:tgtEl>
                                        <p:attrNameLst>
                                          <p:attrName>style.visibility</p:attrName>
                                        </p:attrNameLst>
                                      </p:cBhvr>
                                      <p:to>
                                        <p:strVal val="visible"/>
                                      </p:to>
                                    </p:set>
                                    <p:animEffect transition="in" filter="fade">
                                      <p:cBhvr>
                                        <p:cTn id="22" dur="500"/>
                                        <p:tgtEl>
                                          <p:spTgt spid="4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5">
                                            <p:txEl>
                                              <p:pRg st="4" end="4"/>
                                            </p:txEl>
                                          </p:spTgt>
                                        </p:tgtEl>
                                        <p:attrNameLst>
                                          <p:attrName>style.visibility</p:attrName>
                                        </p:attrNameLst>
                                      </p:cBhvr>
                                      <p:to>
                                        <p:strVal val="visible"/>
                                      </p:to>
                                    </p:set>
                                    <p:animEffect transition="in" filter="fade">
                                      <p:cBhvr>
                                        <p:cTn id="27" dur="500"/>
                                        <p:tgtEl>
                                          <p:spTgt spid="4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5">
                                            <p:txEl>
                                              <p:pRg st="5" end="5"/>
                                            </p:txEl>
                                          </p:spTgt>
                                        </p:tgtEl>
                                        <p:attrNameLst>
                                          <p:attrName>style.visibility</p:attrName>
                                        </p:attrNameLst>
                                      </p:cBhvr>
                                      <p:to>
                                        <p:strVal val="visible"/>
                                      </p:to>
                                    </p:set>
                                    <p:animEffect transition="in" filter="fade">
                                      <p:cBhvr>
                                        <p:cTn id="32" dur="500"/>
                                        <p:tgtEl>
                                          <p:spTgt spid="4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1745728" y="255435"/>
            <a:ext cx="5635461" cy="797141"/>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32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Jesus Walks On The Water</a:t>
            </a:r>
          </a:p>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2000" b="1" i="0" u="none" strike="noStrike" kern="1200" cap="none" spc="0" normalizeH="0" baseline="0" noProof="0" dirty="0">
                <a:ln>
                  <a:noFill/>
                </a:ln>
                <a:solidFill>
                  <a:srgbClr val="FF0000"/>
                </a:solidFill>
                <a:effectLst/>
                <a:uLnTx/>
                <a:uFillTx/>
                <a:latin typeface="Century Gothic"/>
                <a:ea typeface="+mj-ea"/>
                <a:cs typeface="+mj-cs"/>
              </a:rPr>
              <a:t>Matthew 14:22-36</a:t>
            </a:r>
            <a:r>
              <a:rPr kumimoji="0" lang="en-US" sz="20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Mark 6:45-56</a:t>
            </a:r>
            <a:r>
              <a:rPr kumimoji="0" lang="en-US" sz="20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John 6:15-21</a:t>
            </a:r>
            <a:endParaRPr kumimoji="0" lang="en-US" sz="2000" b="0" i="0" u="none" strike="noStrike" kern="1200" cap="none" spc="0" normalizeH="0" baseline="0" noProof="0" dirty="0">
              <a:ln>
                <a:noFill/>
              </a:ln>
              <a:solidFill>
                <a:srgbClr val="000000"/>
              </a:solidFill>
              <a:effectLst/>
              <a:uLnTx/>
              <a:uFillTx/>
              <a:latin typeface="Century Gothic"/>
              <a:ea typeface="+mj-ea"/>
              <a:cs typeface="+mj-cs"/>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540402"/>
            <a:ext cx="8801100" cy="4357603"/>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1" u="none" strike="noStrike" kern="1200" cap="none" spc="0" normalizeH="0" baseline="0" noProof="0" dirty="0">
                <a:ln>
                  <a:noFill/>
                </a:ln>
                <a:solidFill>
                  <a:srgbClr val="000000"/>
                </a:solidFill>
                <a:effectLst/>
                <a:uLnTx/>
                <a:uFillTx/>
                <a:latin typeface="Segoe UI Light"/>
                <a:ea typeface="+mn-ea"/>
                <a:cs typeface="+mn-cs"/>
              </a:rPr>
              <a:t>“When they had crossed over, they came to land at Gennesaret. And when the men of that place recognized Him,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they sent word into all that surrounding district and brought to Him all who were sick</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and they implored Him that they might just touch the fringe of His cloak; and as many as touched it were cured.”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Matthew 14:34-36)</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Following the feeding of the 5000 and the desire to compel Jesus to become their earthly king, many follow after Him, seeking their desire of a fleshly King.</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This is where Lesson 11 resumes.</a:t>
            </a:r>
          </a:p>
        </p:txBody>
      </p:sp>
    </p:spTree>
    <p:extLst>
      <p:ext uri="{BB962C8B-B14F-4D97-AF65-F5344CB8AC3E}">
        <p14:creationId xmlns:p14="http://schemas.microsoft.com/office/powerpoint/2010/main" val="3889510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73">
      <a:dk1>
        <a:srgbClr val="000000"/>
      </a:dk1>
      <a:lt1>
        <a:sysClr val="window" lastClr="FFFFFF"/>
      </a:lt1>
      <a:dk2>
        <a:srgbClr val="585858"/>
      </a:dk2>
      <a:lt2>
        <a:srgbClr val="E3E3E3"/>
      </a:lt2>
      <a:accent1>
        <a:srgbClr val="E20613"/>
      </a:accent1>
      <a:accent2>
        <a:srgbClr val="A9C038"/>
      </a:accent2>
      <a:accent3>
        <a:srgbClr val="11AEC7"/>
      </a:accent3>
      <a:accent4>
        <a:srgbClr val="F59F26"/>
      </a:accent4>
      <a:accent5>
        <a:srgbClr val="0062A9"/>
      </a:accent5>
      <a:accent6>
        <a:srgbClr val="EB6047"/>
      </a:accent6>
      <a:hlink>
        <a:srgbClr val="8ED9F6"/>
      </a:hlink>
      <a:folHlink>
        <a:srgbClr val="C00000"/>
      </a:folHlink>
    </a:clrScheme>
    <a:fontScheme name="Modern 01">
      <a:majorFont>
        <a:latin typeface="Century Gothic"/>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455520_Project analysis, from 24Slides_SL_V1.potx" id="{55E7247F-78B2-40DB-9AFE-D4DD42FA8F09}" vid="{22E2FD65-A32D-4798-AF43-CE42F250BDD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3105</TotalTime>
  <Words>1532</Words>
  <Application>Microsoft Office PowerPoint</Application>
  <PresentationFormat>On-screen Show (4:3)</PresentationFormat>
  <Paragraphs>99</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Century Gothic</vt:lpstr>
      <vt:lpstr>Segoe UI Light</vt:lpstr>
      <vt:lpstr>Office Theme</vt:lpstr>
      <vt:lpstr>Lesson 10 –  Further Preaching In Galilee    The Feeding Of The 5000 - Matthew 14:13-21; Mark 6:33-44; Luke 9:11-17; John 6:2-14 Jesus Walking On The Water - Matthew 14:22-36; Mark 6:45-56; John 6:15-21   January 29, 2020</vt:lpstr>
      <vt:lpstr>Project analysis slide 2</vt:lpstr>
      <vt:lpstr>Project analysis slide 2</vt:lpstr>
      <vt:lpstr>Project analysis slide 2</vt:lpstr>
      <vt:lpstr>Project analysis slide 2</vt:lpstr>
      <vt:lpstr>Project analysis slide 2</vt:lpstr>
      <vt:lpstr>Project analysis slide 2</vt:lpstr>
      <vt:lpstr>Project analysis slide 2</vt:lpstr>
      <vt:lpstr>Project analysis slide 2</vt:lpstr>
      <vt:lpstr>Review Questions</vt:lpstr>
      <vt:lpstr>Review Questions</vt:lpstr>
      <vt:lpstr>Review Questions</vt:lpstr>
      <vt:lpstr>Review 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(Format)</dc:title>
  <dc:creator>Chris Simmons</dc:creator>
  <cp:lastModifiedBy>Richard Lidh</cp:lastModifiedBy>
  <cp:revision>5</cp:revision>
  <dcterms:created xsi:type="dcterms:W3CDTF">2011-11-13T00:33:04Z</dcterms:created>
  <dcterms:modified xsi:type="dcterms:W3CDTF">2020-02-05T05:37:15Z</dcterms:modified>
</cp:coreProperties>
</file>